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63" r:id="rId2"/>
    <p:sldId id="260" r:id="rId3"/>
    <p:sldId id="326" r:id="rId4"/>
    <p:sldId id="261" r:id="rId5"/>
    <p:sldId id="276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325" r:id="rId19"/>
    <p:sldId id="323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ösch, Alexander (LfStat)" initials="AR" lastIdx="1" clrIdx="0">
    <p:extLst>
      <p:ext uri="{19B8F6BF-5375-455C-9EA6-DF929625EA0E}">
        <p15:presenceInfo xmlns:p15="http://schemas.microsoft.com/office/powerpoint/2012/main" userId="Rösch, Alexander (LfSta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D653"/>
    <a:srgbClr val="FF9966"/>
    <a:srgbClr val="00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6327"/>
  </p:normalViewPr>
  <p:slideViewPr>
    <p:cSldViewPr snapToGrid="0" snapToObjects="1" showGuides="1">
      <p:cViewPr varScale="1">
        <p:scale>
          <a:sx n="124" d="100"/>
          <a:sy n="124" d="100"/>
        </p:scale>
        <p:origin x="2222" y="106"/>
      </p:cViewPr>
      <p:guideLst>
        <p:guide orient="horz" pos="14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E71B6-8FF3-2746-AC48-04FFCDDCB70F}" type="datetimeFigureOut">
              <a:rPr lang="de-DE" smtClean="0"/>
              <a:t>20.09.2024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0787D1-88AC-E24D-BE44-44EDB5BBF52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76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2444F87-0AD8-5B4C-B906-550B3F3112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1211918"/>
            <a:ext cx="12191998" cy="5646082"/>
          </a:xfrm>
        </p:spPr>
        <p:txBody>
          <a:bodyPr/>
          <a:lstStyle/>
          <a:p>
            <a:r>
              <a:rPr lang="de-DE" dirty="0"/>
              <a:t>Bild durch Klicken auf Symbol hinzufügen</a:t>
            </a:r>
            <a:endParaRPr lang="en-PK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0AED8A0-C21A-6C4B-B951-45C2E7C065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4331855"/>
            <a:ext cx="12192000" cy="2526145"/>
          </a:xfrm>
          <a:solidFill>
            <a:srgbClr val="008FCF">
              <a:alpha val="80000"/>
            </a:srgbClr>
          </a:solidFill>
        </p:spPr>
        <p:txBody>
          <a:bodyPr lIns="1044000" tIns="503999" anchor="t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F69C98CB-B28C-9949-A8B7-5FD777E8F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1363" y="5551257"/>
            <a:ext cx="9220200" cy="53591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7" name="Picture 5" descr="G:\5_Fotoarchiv\01_Logos\_LfStat Logo\Powerpoint\LfStat Logo_RGB_PPT-Titelseite.emf">
            <a:extLst>
              <a:ext uri="{FF2B5EF4-FFF2-40B4-BE49-F238E27FC236}">
                <a16:creationId xmlns:a16="http://schemas.microsoft.com/office/drawing/2014/main" id="{9934BFF1-B29D-4D85-9470-A1EDEC6310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16" y="187200"/>
            <a:ext cx="4515278" cy="8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6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833800" y="2276244"/>
            <a:ext cx="2520000" cy="3885962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3C0663B-2ACA-40D7-9FEB-186BCE0B83B6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982309" y="2855931"/>
            <a:ext cx="2244436" cy="312657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982309" y="2412583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4" name="Tabellenplatzhalter 7">
            <a:extLst>
              <a:ext uri="{FF2B5EF4-FFF2-40B4-BE49-F238E27FC236}">
                <a16:creationId xmlns:a16="http://schemas.microsoft.com/office/drawing/2014/main" id="{20AF62EE-80F4-3244-A79D-0ECFFAF6CB49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853441" y="2258557"/>
            <a:ext cx="7757160" cy="3903649"/>
          </a:xfrm>
        </p:spPr>
        <p:txBody>
          <a:bodyPr>
            <a:noAutofit/>
          </a:bodyPr>
          <a:lstStyle/>
          <a:p>
            <a:r>
              <a:rPr lang="de-DE" dirty="0"/>
              <a:t>Tabelle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2506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Diagramm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8FBA4ED9-8E90-4BEF-B32A-7135BF18807B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1D80B50-0C42-D548-93C1-1232574F40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9" name="Diagrammplatzhalter 8">
            <a:extLst>
              <a:ext uri="{FF2B5EF4-FFF2-40B4-BE49-F238E27FC236}">
                <a16:creationId xmlns:a16="http://schemas.microsoft.com/office/drawing/2014/main" id="{9EB2C9FC-FFE7-424C-A2C5-D9900CE1D8DF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8199" y="1995425"/>
            <a:ext cx="10567219" cy="4218562"/>
          </a:xfrm>
        </p:spPr>
        <p:txBody>
          <a:bodyPr>
            <a:noAutofit/>
          </a:bodyPr>
          <a:lstStyle/>
          <a:p>
            <a:r>
              <a:rPr lang="de-DE" dirty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617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Diagramm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833800" y="2276244"/>
            <a:ext cx="2520000" cy="3885962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537B1A3-B8AA-4D5E-B689-B8A006118E47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982309" y="2855931"/>
            <a:ext cx="2244436" cy="312657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982309" y="2412583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5" name="Diagrammplatzhalter 8">
            <a:extLst>
              <a:ext uri="{FF2B5EF4-FFF2-40B4-BE49-F238E27FC236}">
                <a16:creationId xmlns:a16="http://schemas.microsoft.com/office/drawing/2014/main" id="{00123100-9995-474C-AC0B-849FCE49FF5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838200" y="2258557"/>
            <a:ext cx="7772400" cy="3885962"/>
          </a:xfrm>
        </p:spPr>
        <p:txBody>
          <a:bodyPr>
            <a:noAutofit/>
          </a:bodyPr>
          <a:lstStyle/>
          <a:p>
            <a:r>
              <a:rPr lang="de-DE" dirty="0"/>
              <a:t>Diagramm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146065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800" y="2004058"/>
            <a:ext cx="254000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E6BE093-7B29-4B12-A93C-6EB5CABB2518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81400" y="2263797"/>
            <a:ext cx="5971903" cy="357483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000" b="1" cap="all" baseline="0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ACD5BB-BC42-3046-AD09-E8CBAD3A10AA}"/>
              </a:ext>
            </a:extLst>
          </p:cNvPr>
          <p:cNvSpPr/>
          <p:nvPr userDrawn="1"/>
        </p:nvSpPr>
        <p:spPr>
          <a:xfrm>
            <a:off x="3482108" y="2004058"/>
            <a:ext cx="7871692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581400" y="2756184"/>
            <a:ext cx="7591697" cy="3265925"/>
          </a:xfrm>
        </p:spPr>
        <p:txBody>
          <a:bodyPr lIns="0"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E825F54-0969-6E49-8E70-88C0F9F4A9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2" y="2181687"/>
            <a:ext cx="973182" cy="574497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4642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ischentitel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A1F573-4C6C-0342-B6B9-8B79A69B8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08CEEE48-C62D-4A43-80AF-F3ED1CDF491E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F51CAA-BF72-EE4B-9C58-62033FEA9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3A5084-2768-6249-AE12-8E70DF9E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47839B3-3690-6E45-8E68-3DC3596172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09651"/>
            <a:ext cx="10783186" cy="608072"/>
          </a:xfrm>
        </p:spPr>
        <p:txBody>
          <a:bodyPr lIns="0" anchor="t">
            <a:noAutofit/>
          </a:bodyPr>
          <a:lstStyle>
            <a:lvl1pPr>
              <a:defRPr sz="4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8FD1586C-658A-B54E-9A73-786DA6C64D90}"/>
              </a:ext>
            </a:extLst>
          </p:cNvPr>
          <p:cNvCxnSpPr>
            <a:cxnSpLocks/>
          </p:cNvCxnSpPr>
          <p:nvPr userDrawn="1"/>
        </p:nvCxnSpPr>
        <p:spPr>
          <a:xfrm>
            <a:off x="838200" y="245794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F655D5D3-D03E-B847-B4EC-8005663AFB9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1" y="3456223"/>
            <a:ext cx="10666227" cy="533922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0363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F85ECA76-E506-4E9C-889B-E0685E6013E4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153400" y="3094602"/>
            <a:ext cx="3200400" cy="2886717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153400" y="2651254"/>
            <a:ext cx="3200400" cy="400474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072" y="2250360"/>
            <a:ext cx="6981299" cy="3730959"/>
          </a:xfr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87677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D680C9E-29A6-45E3-9918-8232BAB46F5A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8199" y="3094602"/>
            <a:ext cx="3204000" cy="2886717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838199" y="2651254"/>
            <a:ext cx="3204000" cy="400474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349809" y="2250360"/>
            <a:ext cx="7003991" cy="3730959"/>
          </a:xfr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3429302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E83D0E0-5931-4AED-A96A-7C52C70C7A85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0582" y="5657294"/>
            <a:ext cx="4911712" cy="3342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5213945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073" y="2250361"/>
            <a:ext cx="5187698" cy="2823570"/>
          </a:xfr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PK"/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82CA55C0-0CCA-FB48-9D25-865E100A7C9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6337925" y="5657294"/>
            <a:ext cx="4911712" cy="334296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7547C93-3A15-2841-B512-4D1A708EB2CD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6337925" y="5213945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9C29B7-E886-624F-B33A-98C0F4E2F94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189416" y="2250361"/>
            <a:ext cx="5187698" cy="2823570"/>
          </a:xfr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134816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45F5FB9-FB63-4F93-B58D-4279D7DF9259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0582" y="5160040"/>
            <a:ext cx="3078018" cy="62179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1" y="4716691"/>
            <a:ext cx="3078017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 userDrawn="1">
            <p:ph type="pic" sz="quarter" idx="21"/>
          </p:nvPr>
        </p:nvSpPr>
        <p:spPr>
          <a:xfrm>
            <a:off x="812072" y="2250361"/>
            <a:ext cx="3381769" cy="2329990"/>
          </a:xfr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PK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6411CE90-9362-A647-9683-82EF658EA0C7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549356" y="5160040"/>
            <a:ext cx="3078018" cy="62179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655A822-7AF1-3D42-89CD-9E3B44FAB379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549355" y="4716691"/>
            <a:ext cx="3078017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8951CDAE-714A-7B4F-8965-51F082694E36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118466" y="5160040"/>
            <a:ext cx="3078018" cy="62179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140650F3-3F22-B747-9E99-D16F2B5392A4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18465" y="4716691"/>
            <a:ext cx="3078017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799CD488-EA72-A24E-9405-C01C8099CEE9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400846" y="2250361"/>
            <a:ext cx="3381769" cy="2329990"/>
          </a:xfr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PK"/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B30D111D-FDF4-0749-8800-AAABE007AC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960123" y="2250361"/>
            <a:ext cx="3381769" cy="2329990"/>
          </a:xfr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5870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31CCD7DA-F153-446D-A609-24E6FDAD9402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0582" y="5160039"/>
            <a:ext cx="2244436" cy="100216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29891" y="5160039"/>
            <a:ext cx="2244436" cy="100216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F3703018-93A0-9647-8462-0BB43FA1F9C6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3629891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7CA28DB4-F15C-0B4E-B034-BEBE2E277180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968509" y="5160039"/>
            <a:ext cx="2244436" cy="100216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8" name="Textplatzhalter 3">
            <a:extLst>
              <a:ext uri="{FF2B5EF4-FFF2-40B4-BE49-F238E27FC236}">
                <a16:creationId xmlns:a16="http://schemas.microsoft.com/office/drawing/2014/main" id="{EB9D12EE-C15F-A649-84DE-80C02EFF103F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8968509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DA417677-7B80-0C42-9ACB-E559482A28DE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99200" y="5160039"/>
            <a:ext cx="2244436" cy="1002169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AC8FFF84-954C-AA48-B9B3-08C41B9EF65F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299200" y="4716691"/>
            <a:ext cx="2244436" cy="334296"/>
          </a:xfrm>
        </p:spPr>
        <p:txBody>
          <a:bodyPr>
            <a:noAutofit/>
          </a:bodyPr>
          <a:lstStyle>
            <a:lvl1pPr marL="0" indent="0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073" y="2250361"/>
            <a:ext cx="2520000" cy="2329990"/>
          </a:xfr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PK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7AD1A31C-F277-ED44-8423-7E86FB24C6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79772" y="2250361"/>
            <a:ext cx="2520000" cy="2329990"/>
          </a:xfr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PK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D0287A09-6104-6242-AF20-5EB1A53C408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47472" y="2250361"/>
            <a:ext cx="2520000" cy="2329990"/>
          </a:xfr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PK"/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2F28E082-ECE3-2546-B94A-976EE355D14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820727" y="2250361"/>
            <a:ext cx="2520000" cy="2329990"/>
          </a:xfrm>
        </p:spPr>
        <p:txBody>
          <a:bodyPr>
            <a:noAutofit/>
          </a:bodyPr>
          <a:lstStyle/>
          <a:p>
            <a:r>
              <a:rPr lang="de-DE" dirty="0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52884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C6891BFB-4C16-0940-8F94-C7BA7658B3EC}"/>
              </a:ext>
            </a:extLst>
          </p:cNvPr>
          <p:cNvSpPr/>
          <p:nvPr userDrawn="1"/>
        </p:nvSpPr>
        <p:spPr>
          <a:xfrm>
            <a:off x="-1" y="1211917"/>
            <a:ext cx="12192000" cy="5160939"/>
          </a:xfrm>
          <a:prstGeom prst="rect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A3247122-2BFB-D145-8D08-ED3DE3B5743D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2C9442EE-979F-D64E-B6E9-BF4F7D33E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1362" y="5066115"/>
            <a:ext cx="10515599" cy="535916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ABF82950-58E0-464A-976B-A0CCC0AB1486}"/>
              </a:ext>
            </a:extLst>
          </p:cNvPr>
          <p:cNvCxnSpPr>
            <a:cxnSpLocks/>
          </p:cNvCxnSpPr>
          <p:nvPr userDrawn="1"/>
        </p:nvCxnSpPr>
        <p:spPr>
          <a:xfrm>
            <a:off x="1038224" y="4094763"/>
            <a:ext cx="1713126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A9984FB0-3033-7F48-B561-C5FC89C9B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67075" y="4364832"/>
            <a:ext cx="10515600" cy="701282"/>
          </a:xfrm>
        </p:spPr>
        <p:txBody>
          <a:bodyPr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9" name="Picture 5" descr="G:\5_Fotoarchiv\01_Logos\_LfStat Logo\Powerpoint\LfStat Logo_RGB_PPT-Titelseite.emf">
            <a:extLst>
              <a:ext uri="{FF2B5EF4-FFF2-40B4-BE49-F238E27FC236}">
                <a16:creationId xmlns:a16="http://schemas.microsoft.com/office/drawing/2014/main" id="{E8FC251E-7DD2-47EA-8134-9559208BCB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616" y="187200"/>
            <a:ext cx="4515278" cy="8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339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979DCAD1-7397-411B-8D77-31425122E3CB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7026" y="4633138"/>
            <a:ext cx="3396425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27026" y="4189789"/>
            <a:ext cx="3396425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755760" y="2250361"/>
            <a:ext cx="1738956" cy="1738956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P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5328D2-896F-BA40-9896-5E1EBA6F1A07}"/>
              </a:ext>
            </a:extLst>
          </p:cNvPr>
          <p:cNvSpPr/>
          <p:nvPr userDrawn="1"/>
        </p:nvSpPr>
        <p:spPr>
          <a:xfrm>
            <a:off x="7765427" y="347870"/>
            <a:ext cx="1690345" cy="1690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64CC21D-4F58-B843-AC57-1477D4114C7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42200" y="4633138"/>
            <a:ext cx="3396425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5F39A2CD-BF40-634C-BF73-E647A5FCFAD3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442200" y="4189789"/>
            <a:ext cx="3396425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5A6B8D5B-9BAD-7A44-80BD-22D08FCE42C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226522" y="2250361"/>
            <a:ext cx="1738956" cy="1738956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PK"/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0BD19629-E656-4247-B0C5-270833E52791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957375" y="4633138"/>
            <a:ext cx="3396425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35BF3A2E-FE71-A449-9CE9-D904BD661F9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7957375" y="4189789"/>
            <a:ext cx="3396425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30428922-4E87-1942-BD7F-5038CB41AB9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786109" y="2250361"/>
            <a:ext cx="1738956" cy="1738956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742417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-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48C14E5D-B770-421E-9FA0-DF5B09978AD8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7027" y="4633138"/>
            <a:ext cx="2244436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27027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A1C6810A-0327-474C-9EED-737551DE0F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79767" y="2250361"/>
            <a:ext cx="1738956" cy="1738956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PK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5328D2-896F-BA40-9896-5E1EBA6F1A07}"/>
              </a:ext>
            </a:extLst>
          </p:cNvPr>
          <p:cNvSpPr/>
          <p:nvPr userDrawn="1"/>
        </p:nvSpPr>
        <p:spPr>
          <a:xfrm>
            <a:off x="7765427" y="347870"/>
            <a:ext cx="1690345" cy="1690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64CC21D-4F58-B843-AC57-1477D4114C7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603115" y="4633138"/>
            <a:ext cx="2244436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5F39A2CD-BF40-634C-BF73-E647A5FCFAD3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603115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5A6B8D5B-9BAD-7A44-80BD-22D08FCE42C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55855" y="2250361"/>
            <a:ext cx="1738956" cy="1738956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PK"/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0BD19629-E656-4247-B0C5-270833E52791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279203" y="4633138"/>
            <a:ext cx="2244436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35BF3A2E-FE71-A449-9CE9-D904BD661F9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279203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30428922-4E87-1942-BD7F-5038CB41AB9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531943" y="2250361"/>
            <a:ext cx="1738956" cy="1738956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PK"/>
          </a:p>
        </p:txBody>
      </p:sp>
      <p:sp>
        <p:nvSpPr>
          <p:cNvPr id="47" name="Textplatzhalter 3">
            <a:extLst>
              <a:ext uri="{FF2B5EF4-FFF2-40B4-BE49-F238E27FC236}">
                <a16:creationId xmlns:a16="http://schemas.microsoft.com/office/drawing/2014/main" id="{E1B6E942-2B11-1C41-BCD1-8F1F79B644ED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8955291" y="4633138"/>
            <a:ext cx="2244436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7A20F9A2-E5CC-7445-A62A-25C1FDD82749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955291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EBB9B560-1634-EF4A-ABC1-5B4035C4D7C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208031" y="2250361"/>
            <a:ext cx="1738956" cy="1738956"/>
          </a:xfrm>
          <a:prstGeom prst="ellipse">
            <a:avLst/>
          </a:prstGeom>
        </p:spPr>
        <p:txBody>
          <a:bodyPr>
            <a:noAutofit/>
          </a:bodyPr>
          <a:lstStyle>
            <a:lvl1pPr>
              <a:defRPr sz="1200"/>
            </a:lvl1pPr>
          </a:lstStyle>
          <a:p>
            <a:r>
              <a:rPr lang="de-DE" dirty="0"/>
              <a:t>Bild durch Klicken auf Symbol hinzufügen</a:t>
            </a:r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581150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24E38220-BACA-4B1A-AC86-71AFE3A6834A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7026" y="4633138"/>
            <a:ext cx="3396425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27026" y="4189789"/>
            <a:ext cx="3396425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5328D2-896F-BA40-9896-5E1EBA6F1A07}"/>
              </a:ext>
            </a:extLst>
          </p:cNvPr>
          <p:cNvSpPr/>
          <p:nvPr userDrawn="1"/>
        </p:nvSpPr>
        <p:spPr>
          <a:xfrm>
            <a:off x="7765427" y="347870"/>
            <a:ext cx="1690345" cy="1690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64CC21D-4F58-B843-AC57-1477D4114C7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4442200" y="4633138"/>
            <a:ext cx="3396425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5F39A2CD-BF40-634C-BF73-E647A5FCFAD3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4442200" y="4189789"/>
            <a:ext cx="3396425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0BD19629-E656-4247-B0C5-270833E52791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7957375" y="4633138"/>
            <a:ext cx="3396425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35BF3A2E-FE71-A449-9CE9-D904BD661F9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7957375" y="4189789"/>
            <a:ext cx="3396425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18751C-B3D1-5549-98E6-57E2E09340BD}"/>
              </a:ext>
            </a:extLst>
          </p:cNvPr>
          <p:cNvSpPr/>
          <p:nvPr userDrawn="1"/>
        </p:nvSpPr>
        <p:spPr>
          <a:xfrm>
            <a:off x="1755760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64A66E-B1AD-2F45-A78D-3197735A3BFA}"/>
              </a:ext>
            </a:extLst>
          </p:cNvPr>
          <p:cNvSpPr/>
          <p:nvPr userDrawn="1"/>
        </p:nvSpPr>
        <p:spPr>
          <a:xfrm>
            <a:off x="5226522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53E1092-602E-3744-9ACF-AC43431E5B22}"/>
              </a:ext>
            </a:extLst>
          </p:cNvPr>
          <p:cNvSpPr/>
          <p:nvPr userDrawn="1"/>
        </p:nvSpPr>
        <p:spPr>
          <a:xfrm>
            <a:off x="8786109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451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B639123C-8BDB-4D9D-AA33-3B625B7249F6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27027" y="4633138"/>
            <a:ext cx="2244436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27027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65328D2-896F-BA40-9896-5E1EBA6F1A07}"/>
              </a:ext>
            </a:extLst>
          </p:cNvPr>
          <p:cNvSpPr/>
          <p:nvPr userDrawn="1"/>
        </p:nvSpPr>
        <p:spPr>
          <a:xfrm>
            <a:off x="7765427" y="347870"/>
            <a:ext cx="1690345" cy="1690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64CC21D-4F58-B843-AC57-1477D4114C70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603115" y="4633138"/>
            <a:ext cx="2244436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5F39A2CD-BF40-634C-BF73-E647A5FCFAD3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3603115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0BD19629-E656-4247-B0C5-270833E52791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279203" y="4633138"/>
            <a:ext cx="2244436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35BF3A2E-FE71-A449-9CE9-D904BD661F99}"/>
              </a:ext>
            </a:extLst>
          </p:cNvPr>
          <p:cNvSpPr>
            <a:spLocks noGrp="1"/>
          </p:cNvSpPr>
          <p:nvPr>
            <p:ph type="body" sz="half" idx="26" hasCustomPrompt="1"/>
          </p:nvPr>
        </p:nvSpPr>
        <p:spPr>
          <a:xfrm>
            <a:off x="6279203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7" name="Textplatzhalter 3">
            <a:extLst>
              <a:ext uri="{FF2B5EF4-FFF2-40B4-BE49-F238E27FC236}">
                <a16:creationId xmlns:a16="http://schemas.microsoft.com/office/drawing/2014/main" id="{E1B6E942-2B11-1C41-BCD1-8F1F79B644ED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8955291" y="4633138"/>
            <a:ext cx="2244436" cy="1148686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7A20F9A2-E5CC-7445-A62A-25C1FDD82749}"/>
              </a:ext>
            </a:extLst>
          </p:cNvPr>
          <p:cNvSpPr>
            <a:spLocks noGrp="1"/>
          </p:cNvSpPr>
          <p:nvPr>
            <p:ph type="body" sz="half" idx="29" hasCustomPrompt="1"/>
          </p:nvPr>
        </p:nvSpPr>
        <p:spPr>
          <a:xfrm>
            <a:off x="8955291" y="4189789"/>
            <a:ext cx="2244436" cy="334296"/>
          </a:xfrm>
        </p:spPr>
        <p:txBody>
          <a:bodyPr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6B9485-2D90-F845-9F5D-91E7EEF851EC}"/>
              </a:ext>
            </a:extLst>
          </p:cNvPr>
          <p:cNvSpPr/>
          <p:nvPr userDrawn="1"/>
        </p:nvSpPr>
        <p:spPr>
          <a:xfrm>
            <a:off x="1179767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19C8A9C-615B-EE4C-BB97-CAD3AB1001E0}"/>
              </a:ext>
            </a:extLst>
          </p:cNvPr>
          <p:cNvSpPr/>
          <p:nvPr userDrawn="1"/>
        </p:nvSpPr>
        <p:spPr>
          <a:xfrm>
            <a:off x="3855855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F72E57C-9DDD-5C4A-84CA-A929722563AC}"/>
              </a:ext>
            </a:extLst>
          </p:cNvPr>
          <p:cNvSpPr/>
          <p:nvPr userDrawn="1"/>
        </p:nvSpPr>
        <p:spPr>
          <a:xfrm>
            <a:off x="6531943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F23264A-23AE-D240-AA14-F38E00C1547F}"/>
              </a:ext>
            </a:extLst>
          </p:cNvPr>
          <p:cNvSpPr/>
          <p:nvPr userDrawn="1"/>
        </p:nvSpPr>
        <p:spPr>
          <a:xfrm>
            <a:off x="9208031" y="2250361"/>
            <a:ext cx="1738956" cy="1738956"/>
          </a:xfrm>
          <a:prstGeom prst="ellipse">
            <a:avLst/>
          </a:prstGeom>
          <a:solidFill>
            <a:srgbClr val="008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7494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A971453-2BEC-F04A-841C-E65C6984AF2C}"/>
              </a:ext>
            </a:extLst>
          </p:cNvPr>
          <p:cNvSpPr/>
          <p:nvPr userDrawn="1"/>
        </p:nvSpPr>
        <p:spPr>
          <a:xfrm>
            <a:off x="3784599" y="-1"/>
            <a:ext cx="8407399" cy="6857995"/>
          </a:xfrm>
          <a:prstGeom prst="rect">
            <a:avLst/>
          </a:prstGeom>
          <a:gradFill>
            <a:gsLst>
              <a:gs pos="100000">
                <a:schemeClr val="bg1"/>
              </a:gs>
              <a:gs pos="17000">
                <a:schemeClr val="bg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7C519CC-A891-487C-A3B9-55D94F9FEF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03077" y="-20410"/>
            <a:ext cx="6333690" cy="680534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32517D4-AC17-9145-9F75-159A7EF9F0A1}"/>
              </a:ext>
            </a:extLst>
          </p:cNvPr>
          <p:cNvSpPr txBox="1">
            <a:spLocks/>
          </p:cNvSpPr>
          <p:nvPr userDrawn="1"/>
        </p:nvSpPr>
        <p:spPr>
          <a:xfrm>
            <a:off x="838200" y="695791"/>
            <a:ext cx="5207000" cy="1133003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Unsere Internetseite</a:t>
            </a:r>
          </a:p>
        </p:txBody>
      </p:sp>
      <p:cxnSp>
        <p:nvCxnSpPr>
          <p:cNvPr id="9" name="Straight Connector 11">
            <a:extLst>
              <a:ext uri="{FF2B5EF4-FFF2-40B4-BE49-F238E27FC236}">
                <a16:creationId xmlns:a16="http://schemas.microsoft.com/office/drawing/2014/main" id="{8C22C5A2-FE3C-7B43-A565-A182531B7BF6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9238CEFF-3CD6-FA46-9A3B-094599F4AEF1}"/>
              </a:ext>
            </a:extLst>
          </p:cNvPr>
          <p:cNvSpPr txBox="1">
            <a:spLocks/>
          </p:cNvSpPr>
          <p:nvPr userDrawn="1"/>
        </p:nvSpPr>
        <p:spPr>
          <a:xfrm>
            <a:off x="855663" y="2193921"/>
            <a:ext cx="5443537" cy="1019179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 baseline="0">
                <a:solidFill>
                  <a:srgbClr val="008FC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www.statistik.bayern.de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FE0F9D5-427C-4E0B-807C-FCA4F03A0F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5518" y="6461087"/>
            <a:ext cx="19050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1251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AB704FC6-368F-4A57-8805-9CF4C415A2FE}"/>
              </a:ext>
            </a:extLst>
          </p:cNvPr>
          <p:cNvSpPr/>
          <p:nvPr userDrawn="1"/>
        </p:nvSpPr>
        <p:spPr>
          <a:xfrm>
            <a:off x="3784599" y="-1"/>
            <a:ext cx="8407399" cy="6857995"/>
          </a:xfrm>
          <a:prstGeom prst="rect">
            <a:avLst/>
          </a:prstGeom>
          <a:gradFill>
            <a:gsLst>
              <a:gs pos="100000">
                <a:schemeClr val="bg1"/>
              </a:gs>
              <a:gs pos="17000">
                <a:schemeClr val="bg1">
                  <a:lumMod val="7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82CAEAB3-F7E0-471D-A62E-02E2C22E5967}"/>
              </a:ext>
            </a:extLst>
          </p:cNvPr>
          <p:cNvSpPr txBox="1">
            <a:spLocks/>
          </p:cNvSpPr>
          <p:nvPr userDrawn="1"/>
        </p:nvSpPr>
        <p:spPr>
          <a:xfrm>
            <a:off x="838200" y="695791"/>
            <a:ext cx="5207000" cy="1133003"/>
          </a:xfrm>
          <a:prstGeom prst="rect">
            <a:avLst/>
          </a:prstGeom>
        </p:spPr>
        <p:txBody>
          <a:bodyPr lIns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Unsere Veröffentlichungen</a:t>
            </a:r>
            <a:br>
              <a:rPr lang="de-DE" dirty="0"/>
            </a:br>
            <a:r>
              <a:rPr lang="de-DE" dirty="0"/>
              <a:t>finden Sie auf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DF88AD55-05E4-4212-A68E-0911EDF4BAA1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2">
            <a:extLst>
              <a:ext uri="{FF2B5EF4-FFF2-40B4-BE49-F238E27FC236}">
                <a16:creationId xmlns:a16="http://schemas.microsoft.com/office/drawing/2014/main" id="{D3691B73-2555-4F73-8B59-3AA2E25CA6CE}"/>
              </a:ext>
            </a:extLst>
          </p:cNvPr>
          <p:cNvSpPr txBox="1">
            <a:spLocks/>
          </p:cNvSpPr>
          <p:nvPr userDrawn="1"/>
        </p:nvSpPr>
        <p:spPr>
          <a:xfrm>
            <a:off x="855663" y="2193921"/>
            <a:ext cx="5322946" cy="247015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 baseline="0">
                <a:solidFill>
                  <a:srgbClr val="008FC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www.statistik.bayern.de/produkte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3320E61-3FCE-4FAD-88CD-F358F0B3D2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63753" y="382405"/>
            <a:ext cx="6000851" cy="4343419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B07433D-51F4-4D83-A756-635EAEBC02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85518" y="6461087"/>
            <a:ext cx="1905000" cy="32385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55F26ED-4439-4C61-89B0-8926A92D8B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1034" y="2678701"/>
            <a:ext cx="6324613" cy="408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117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mit Fussz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2E0275CF-4BE2-C940-BEBE-CF5A042F78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33653"/>
            <a:ext cx="2743200" cy="365125"/>
          </a:xfrm>
        </p:spPr>
        <p:txBody>
          <a:bodyPr/>
          <a:lstStyle/>
          <a:p>
            <a:fld id="{54B0F4FB-04A5-4FED-8FE1-E290CA1C1259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5DA78C53-0FC0-3F43-93C9-2B5D01D63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33653"/>
            <a:ext cx="4114800" cy="365125"/>
          </a:xfrm>
        </p:spPr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8391D5E-0993-6243-B71A-2DC7885EE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33653"/>
            <a:ext cx="2743200" cy="365125"/>
          </a:xfrm>
        </p:spPr>
        <p:txBody>
          <a:bodyPr/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0520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09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66133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206E35-BDD1-7D4E-A440-E5EFF14C005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86393"/>
            <a:ext cx="10515600" cy="4190569"/>
          </a:xfrm>
        </p:spPr>
        <p:txBody>
          <a:bodyPr lIns="0">
            <a:noAutofit/>
          </a:bodyPr>
          <a:lstStyle>
            <a:lvl1pPr>
              <a:defRPr sz="2200" baseline="0"/>
            </a:lvl1pPr>
            <a:lvl2pPr>
              <a:defRPr sz="2000" baseline="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048CB-A4A0-EC4F-87D0-D208D694F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121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799" y="2004057"/>
            <a:ext cx="5153891" cy="4091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3420C475-0862-4BED-9050-BA12D1C261A8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0581" y="2791757"/>
            <a:ext cx="4858327" cy="3197151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2429753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A2BF794-7D2E-2541-AF65-8D4CDBB6947B}"/>
              </a:ext>
            </a:extLst>
          </p:cNvPr>
          <p:cNvSpPr/>
          <p:nvPr userDrawn="1"/>
        </p:nvSpPr>
        <p:spPr>
          <a:xfrm>
            <a:off x="6225308" y="2004057"/>
            <a:ext cx="5153891" cy="40919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E0662CD6-7F07-E14B-8A6D-B555F02F3AC9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373090" y="2791758"/>
            <a:ext cx="4858327" cy="3235146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5606298-745C-E142-B746-18F0647C720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373091" y="2429753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0F4F4797-3238-1C45-A473-3EE31636C8FA}"/>
              </a:ext>
            </a:extLst>
          </p:cNvPr>
          <p:cNvCxnSpPr>
            <a:cxnSpLocks/>
          </p:cNvCxnSpPr>
          <p:nvPr userDrawn="1"/>
        </p:nvCxnSpPr>
        <p:spPr>
          <a:xfrm>
            <a:off x="1022927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1">
            <a:extLst>
              <a:ext uri="{FF2B5EF4-FFF2-40B4-BE49-F238E27FC236}">
                <a16:creationId xmlns:a16="http://schemas.microsoft.com/office/drawing/2014/main" id="{44BEC894-34EC-7B47-80F9-334E73E79FAC}"/>
              </a:ext>
            </a:extLst>
          </p:cNvPr>
          <p:cNvCxnSpPr>
            <a:cxnSpLocks/>
          </p:cNvCxnSpPr>
          <p:nvPr userDrawn="1"/>
        </p:nvCxnSpPr>
        <p:spPr>
          <a:xfrm>
            <a:off x="6443424" y="2262042"/>
            <a:ext cx="1713126" cy="0"/>
          </a:xfrm>
          <a:prstGeom prst="line">
            <a:avLst/>
          </a:prstGeom>
          <a:ln w="635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92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799" y="2004058"/>
            <a:ext cx="5153891" cy="1930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79A703F4-C0D5-4DE1-B2FC-8EA0C09227EC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0581" y="2513741"/>
            <a:ext cx="4858327" cy="1263932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1FF7550E-8AC4-5C4D-A227-2290B320FCF4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960582" y="2151736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A2F6B93-F6C5-C542-B091-7E43AF33E451}"/>
              </a:ext>
            </a:extLst>
          </p:cNvPr>
          <p:cNvSpPr/>
          <p:nvPr userDrawn="1"/>
        </p:nvSpPr>
        <p:spPr>
          <a:xfrm>
            <a:off x="812799" y="4165366"/>
            <a:ext cx="5153891" cy="1930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284A6E05-5F9A-D54C-8611-9B1167437C15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960581" y="4675049"/>
            <a:ext cx="4858327" cy="1263932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48449843-6916-8A45-AA17-8BF6ECDA0527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960582" y="4313044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A2BF794-7D2E-2541-AF65-8D4CDBB6947B}"/>
              </a:ext>
            </a:extLst>
          </p:cNvPr>
          <p:cNvSpPr/>
          <p:nvPr userDrawn="1"/>
        </p:nvSpPr>
        <p:spPr>
          <a:xfrm>
            <a:off x="6225308" y="2004058"/>
            <a:ext cx="5153891" cy="1930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E0662CD6-7F07-E14B-8A6D-B555F02F3AC9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373090" y="2513741"/>
            <a:ext cx="4858327" cy="1263932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35606298-745C-E142-B746-18F0647C720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6373091" y="2151736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21459CC-F50C-4D43-9FAF-5457E05D19F1}"/>
              </a:ext>
            </a:extLst>
          </p:cNvPr>
          <p:cNvSpPr/>
          <p:nvPr userDrawn="1"/>
        </p:nvSpPr>
        <p:spPr>
          <a:xfrm>
            <a:off x="6225308" y="4165366"/>
            <a:ext cx="5153891" cy="19306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3359960E-A54E-E34F-8FAD-88A2593979C2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373090" y="4675049"/>
            <a:ext cx="4858327" cy="1263932"/>
          </a:xfr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AD30AD9A-4EE9-2C4A-9EB9-4A84CBA0AA32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6373091" y="4313044"/>
            <a:ext cx="4858326" cy="334296"/>
          </a:xfrm>
        </p:spPr>
        <p:txBody>
          <a:bodyPr>
            <a:noAutofit/>
          </a:bodyPr>
          <a:lstStyle>
            <a:lvl1pPr marL="0" indent="0">
              <a:buNone/>
              <a:defRPr sz="2000" b="1" cap="all" baseline="0">
                <a:solidFill>
                  <a:srgbClr val="008FC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394187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Tex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800" y="2004058"/>
            <a:ext cx="508000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4A7D5E70-87DB-4874-8EE6-F086B968DFF7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0581" y="2863431"/>
            <a:ext cx="4932219" cy="3158678"/>
          </a:xfrm>
        </p:spPr>
        <p:txBody>
          <a:bodyPr lIns="0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ABF5046-7412-D841-A34F-4277B17FE68C}"/>
              </a:ext>
            </a:extLst>
          </p:cNvPr>
          <p:cNvSpPr/>
          <p:nvPr userDrawn="1"/>
        </p:nvSpPr>
        <p:spPr>
          <a:xfrm>
            <a:off x="6151418" y="2004058"/>
            <a:ext cx="5202382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DA417677-7B80-0C42-9ACB-E559482A28DE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99199" y="2860339"/>
            <a:ext cx="5061527" cy="3161770"/>
          </a:xfrm>
        </p:spPr>
        <p:txBody>
          <a:bodyPr lIns="0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EF8F3F0-4D91-7A4D-AB14-CF09F387F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346" y="2253352"/>
            <a:ext cx="973182" cy="610079"/>
          </a:xfrm>
        </p:spPr>
        <p:txBody>
          <a:bodyPr lIns="0" tIns="0" anchor="t">
            <a:no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01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F6432B17-7FA0-3B44-9C38-478F722E73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9992" y="2253352"/>
            <a:ext cx="973182" cy="610079"/>
          </a:xfrm>
        </p:spPr>
        <p:txBody>
          <a:bodyPr lIns="0" tIns="0" anchor="t">
            <a:no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131242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alt Tex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D91F36CA-8216-4CCC-8F59-FF0350B21FF5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0582" y="2863431"/>
            <a:ext cx="3250548" cy="3158678"/>
          </a:xfrm>
        </p:spPr>
        <p:txBody>
          <a:bodyPr lIns="0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4387565" y="2860339"/>
            <a:ext cx="3394900" cy="3161770"/>
          </a:xfrm>
        </p:spPr>
        <p:txBody>
          <a:bodyPr lIns="0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800" y="2025984"/>
            <a:ext cx="339833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ACD5BB-BC42-3046-AD09-E8CBAD3A10AA}"/>
              </a:ext>
            </a:extLst>
          </p:cNvPr>
          <p:cNvSpPr/>
          <p:nvPr userDrawn="1"/>
        </p:nvSpPr>
        <p:spPr>
          <a:xfrm>
            <a:off x="4384135" y="2025984"/>
            <a:ext cx="339833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ABF5046-7412-D841-A34F-4277B17FE68C}"/>
              </a:ext>
            </a:extLst>
          </p:cNvPr>
          <p:cNvSpPr/>
          <p:nvPr userDrawn="1"/>
        </p:nvSpPr>
        <p:spPr>
          <a:xfrm>
            <a:off x="7955470" y="2025984"/>
            <a:ext cx="339833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DA417677-7B80-0C42-9ACB-E559482A28DE}"/>
              </a:ext>
            </a:extLst>
          </p:cNvPr>
          <p:cNvSpPr>
            <a:spLocks noGrp="1"/>
          </p:cNvSpPr>
          <p:nvPr userDrawn="1">
            <p:ph type="body" sz="half" idx="19" hasCustomPrompt="1"/>
          </p:nvPr>
        </p:nvSpPr>
        <p:spPr>
          <a:xfrm>
            <a:off x="7955469" y="2860339"/>
            <a:ext cx="3394899" cy="3161770"/>
          </a:xfrm>
        </p:spPr>
        <p:txBody>
          <a:bodyPr lIns="0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EF8F3F0-4D91-7A4D-AB14-CF09F387F7A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970346" y="2253352"/>
            <a:ext cx="973182" cy="610079"/>
          </a:xfrm>
        </p:spPr>
        <p:txBody>
          <a:bodyPr lIns="0" tIns="0" anchor="t">
            <a:no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01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DD1C2341-F6A6-5941-A121-27A74ECBBF35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384135" y="2253352"/>
            <a:ext cx="973182" cy="610079"/>
          </a:xfrm>
        </p:spPr>
        <p:txBody>
          <a:bodyPr lIns="0" tIns="0" anchor="t">
            <a:no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02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F6432B17-7FA0-3B44-9C38-478F722E7346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7956262" y="2253352"/>
            <a:ext cx="973182" cy="610079"/>
          </a:xfrm>
        </p:spPr>
        <p:txBody>
          <a:bodyPr lIns="0" tIns="0" anchor="t">
            <a:no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91256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ext-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391DF6EC-D76D-CA42-9DC1-D9A35ADDE5D7}"/>
              </a:ext>
            </a:extLst>
          </p:cNvPr>
          <p:cNvSpPr/>
          <p:nvPr userDrawn="1"/>
        </p:nvSpPr>
        <p:spPr>
          <a:xfrm>
            <a:off x="812800" y="2004058"/>
            <a:ext cx="254000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EBDC6AEE-5225-41EA-8178-79437F66F6B3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100840CB-4EFB-F34E-8720-7957F9698A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39F9D7E5-571E-6D47-BC10-EF07EE46195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960582" y="2863431"/>
            <a:ext cx="2244436" cy="3158678"/>
          </a:xfrm>
        </p:spPr>
        <p:txBody>
          <a:bodyPr lIns="0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FACD5BB-BC42-3046-AD09-E8CBAD3A10AA}"/>
              </a:ext>
            </a:extLst>
          </p:cNvPr>
          <p:cNvSpPr/>
          <p:nvPr userDrawn="1"/>
        </p:nvSpPr>
        <p:spPr>
          <a:xfrm>
            <a:off x="3482109" y="2004058"/>
            <a:ext cx="254000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FB364D87-B340-0A43-AC38-42A2B56CC3AC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3629891" y="2860339"/>
            <a:ext cx="2244436" cy="3161770"/>
          </a:xfrm>
        </p:spPr>
        <p:txBody>
          <a:bodyPr lIns="0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0AC82B91-7A92-3E4E-AD4F-F96F76EA7FE6}"/>
              </a:ext>
            </a:extLst>
          </p:cNvPr>
          <p:cNvSpPr/>
          <p:nvPr userDrawn="1"/>
        </p:nvSpPr>
        <p:spPr>
          <a:xfrm>
            <a:off x="8820727" y="2004058"/>
            <a:ext cx="254000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7CA28DB4-F15C-0B4E-B034-BEBE2E277180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968509" y="2860339"/>
            <a:ext cx="2244436" cy="3161770"/>
          </a:xfrm>
        </p:spPr>
        <p:txBody>
          <a:bodyPr lIns="0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ABF5046-7412-D841-A34F-4277B17FE68C}"/>
              </a:ext>
            </a:extLst>
          </p:cNvPr>
          <p:cNvSpPr/>
          <p:nvPr userDrawn="1"/>
        </p:nvSpPr>
        <p:spPr>
          <a:xfrm>
            <a:off x="6151418" y="2004058"/>
            <a:ext cx="2540000" cy="648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/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DA417677-7B80-0C42-9ACB-E559482A28DE}"/>
              </a:ext>
            </a:extLst>
          </p:cNvPr>
          <p:cNvSpPr>
            <a:spLocks noGrp="1"/>
          </p:cNvSpPr>
          <p:nvPr>
            <p:ph type="body" sz="half" idx="19" hasCustomPrompt="1"/>
          </p:nvPr>
        </p:nvSpPr>
        <p:spPr>
          <a:xfrm>
            <a:off x="6299200" y="2860339"/>
            <a:ext cx="2244436" cy="3161770"/>
          </a:xfrm>
        </p:spPr>
        <p:txBody>
          <a:bodyPr lIns="0"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5EF8F3F0-4D91-7A4D-AB14-CF09F387F7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70346" y="2253352"/>
            <a:ext cx="973182" cy="610079"/>
          </a:xfrm>
        </p:spPr>
        <p:txBody>
          <a:bodyPr lIns="0" tIns="0" anchor="t">
            <a:no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01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DD1C2341-F6A6-5941-A121-27A74ECBBF3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26461" y="2253352"/>
            <a:ext cx="973182" cy="610079"/>
          </a:xfrm>
        </p:spPr>
        <p:txBody>
          <a:bodyPr lIns="0" tIns="0" anchor="t">
            <a:no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02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F6432B17-7FA0-3B44-9C38-478F722E734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99992" y="2253352"/>
            <a:ext cx="973182" cy="610079"/>
          </a:xfrm>
        </p:spPr>
        <p:txBody>
          <a:bodyPr lIns="0" tIns="0" anchor="t">
            <a:no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03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267BB937-0B24-014C-93C5-906233EA71B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56106" y="2253352"/>
            <a:ext cx="973182" cy="610079"/>
          </a:xfrm>
        </p:spPr>
        <p:txBody>
          <a:bodyPr lIns="0" tIns="0" anchor="t">
            <a:noAutofit/>
          </a:bodyPr>
          <a:lstStyle>
            <a:lvl1pPr marL="0" indent="0">
              <a:buFontTx/>
              <a:buNone/>
              <a:defRPr sz="4000" b="1">
                <a:solidFill>
                  <a:srgbClr val="008FCF"/>
                </a:solidFill>
              </a:defRPr>
            </a:lvl1pPr>
          </a:lstStyle>
          <a:p>
            <a:r>
              <a:rPr lang="de-DE" dirty="0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403757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Tabell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94AE2A-A4E8-2547-9621-C93B2719F5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95791"/>
            <a:ext cx="10515600" cy="497252"/>
          </a:xfrm>
        </p:spPr>
        <p:txBody>
          <a:bodyPr lIns="0" anchor="t">
            <a:noAutofit/>
          </a:bodyPr>
          <a:lstStyle>
            <a:lvl1pPr>
              <a:defRPr sz="3400" b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CAB82C-098B-5D40-B5C8-2C8002234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Autofit/>
          </a:bodyPr>
          <a:lstStyle/>
          <a:p>
            <a:fld id="{C2E862AE-A68D-491B-AFD2-5D9D93793670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2D2190-F8F1-E44E-9552-88150CDBA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CC23F-26B4-F248-8FA6-05A31D7A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CB07BD33-99BE-F14E-A57C-FE467CB2C5C7}" type="slidenum">
              <a:rPr lang="de-DE" smtClean="0"/>
              <a:t>‹Nr.›</a:t>
            </a:fld>
            <a:endParaRPr lang="de-DE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227149-B4B0-8D44-A632-57A2BEAA0B80}"/>
              </a:ext>
            </a:extLst>
          </p:cNvPr>
          <p:cNvCxnSpPr>
            <a:cxnSpLocks/>
          </p:cNvCxnSpPr>
          <p:nvPr userDrawn="1"/>
        </p:nvCxnSpPr>
        <p:spPr>
          <a:xfrm>
            <a:off x="838200" y="544080"/>
            <a:ext cx="1713126" cy="0"/>
          </a:xfrm>
          <a:prstGeom prst="line">
            <a:avLst/>
          </a:prstGeom>
          <a:ln w="63500">
            <a:solidFill>
              <a:srgbClr val="008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bellenplatzhalter 7">
            <a:extLst>
              <a:ext uri="{FF2B5EF4-FFF2-40B4-BE49-F238E27FC236}">
                <a16:creationId xmlns:a16="http://schemas.microsoft.com/office/drawing/2014/main" id="{1A3910E2-2760-874E-87F2-3D5292D1577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53440" y="1995425"/>
            <a:ext cx="10473267" cy="3888908"/>
          </a:xfrm>
        </p:spPr>
        <p:txBody>
          <a:bodyPr>
            <a:noAutofit/>
          </a:bodyPr>
          <a:lstStyle/>
          <a:p>
            <a:r>
              <a:rPr lang="de-DE" dirty="0"/>
              <a:t>Tabelle durch Klicken auf Symbol hinzufügen</a:t>
            </a:r>
          </a:p>
        </p:txBody>
      </p:sp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A1D80B50-0C42-D548-93C1-1232574F40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1" y="1286815"/>
            <a:ext cx="10515600" cy="497255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1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608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27A9F34-F3AD-4004-853D-B2E2D41824D4}"/>
              </a:ext>
            </a:extLst>
          </p:cNvPr>
          <p:cNvSpPr/>
          <p:nvPr userDrawn="1"/>
        </p:nvSpPr>
        <p:spPr>
          <a:xfrm>
            <a:off x="0" y="6372858"/>
            <a:ext cx="12192000" cy="4972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256EAE4-5A5F-2842-8D25-3B67478FC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5FB9378-A8BC-0849-B96B-A1D5F04BF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C64A9A9-2FE4-9746-B532-91BCC5A1E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3653"/>
            <a:ext cx="108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63E4119-3400-434F-9932-D374F0AD4D6F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946EAE-F30F-F945-849F-2EA28DDEC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18200" y="6433653"/>
            <a:ext cx="4797877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B8DB5B-9046-3842-8AAF-2FE69FB6C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6077" y="6433653"/>
            <a:ext cx="10800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07BD33-99BE-F14E-A57C-FE467CB2C5C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Picture 3" descr="G:\5_Fotoarchiv\01_Logos\_LfStat Logo\Powerpoint\LfStat Logo_RGB_PPT-Folgeseite.emf">
            <a:extLst>
              <a:ext uri="{FF2B5EF4-FFF2-40B4-BE49-F238E27FC236}">
                <a16:creationId xmlns:a16="http://schemas.microsoft.com/office/drawing/2014/main" id="{68AC66D4-2449-4DA1-A8F2-146FC9634A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400" y="6454800"/>
            <a:ext cx="1929019" cy="3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929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50" r:id="rId3"/>
    <p:sldLayoutId id="2147483686" r:id="rId4"/>
    <p:sldLayoutId id="2147483667" r:id="rId5"/>
    <p:sldLayoutId id="2147483709" r:id="rId6"/>
    <p:sldLayoutId id="2147483710" r:id="rId7"/>
    <p:sldLayoutId id="2147483669" r:id="rId8"/>
    <p:sldLayoutId id="2147483673" r:id="rId9"/>
    <p:sldLayoutId id="2147483702" r:id="rId10"/>
    <p:sldLayoutId id="2147483685" r:id="rId11"/>
    <p:sldLayoutId id="2147483703" r:id="rId12"/>
    <p:sldLayoutId id="2147483671" r:id="rId13"/>
    <p:sldLayoutId id="2147483677" r:id="rId14"/>
    <p:sldLayoutId id="2147483681" r:id="rId15"/>
    <p:sldLayoutId id="2147483693" r:id="rId16"/>
    <p:sldLayoutId id="2147483680" r:id="rId17"/>
    <p:sldLayoutId id="2147483694" r:id="rId18"/>
    <p:sldLayoutId id="2147483682" r:id="rId19"/>
    <p:sldLayoutId id="2147483700" r:id="rId20"/>
    <p:sldLayoutId id="2147483683" r:id="rId21"/>
    <p:sldLayoutId id="2147483701" r:id="rId22"/>
    <p:sldLayoutId id="2147483684" r:id="rId23"/>
    <p:sldLayoutId id="2147483762" r:id="rId24"/>
    <p:sldLayoutId id="2147483763" r:id="rId25"/>
    <p:sldLayoutId id="2147483711" r:id="rId26"/>
    <p:sldLayoutId id="2147483712" r:id="rId2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idev.bayern.de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F18042B8-FF38-463B-9C0E-08331F5A9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400"/>
            <a:ext cx="12192000" cy="4653984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7FF3871-E4A8-4C61-A758-9F07E202D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674383"/>
            <a:ext cx="12192000" cy="1183616"/>
          </a:xfrm>
        </p:spPr>
        <p:txBody>
          <a:bodyPr tIns="180000">
            <a:noAutofit/>
          </a:bodyPr>
          <a:lstStyle/>
          <a:p>
            <a:r>
              <a:rPr lang="de-DE" dirty="0"/>
              <a:t>Mitarbeiterbefragung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8EA2CEE-39A7-467D-A5BD-5D9A57216D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038" y="6424343"/>
            <a:ext cx="9220200" cy="431141"/>
          </a:xfrm>
        </p:spPr>
        <p:txBody>
          <a:bodyPr>
            <a:noAutofit/>
          </a:bodyPr>
          <a:lstStyle/>
          <a:p>
            <a:r>
              <a:rPr lang="de-DE" dirty="0"/>
              <a:t> </a:t>
            </a:r>
            <a:r>
              <a:rPr lang="de-DE" altLang="de-DE" dirty="0"/>
              <a:t>–</a:t>
            </a:r>
            <a:r>
              <a:rPr lang="de-DE" dirty="0"/>
              <a:t> Online </a:t>
            </a:r>
            <a:r>
              <a:rPr lang="de-DE" altLang="de-DE" dirty="0"/>
              <a:t>–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945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B692C-7DD9-488D-B0AE-F7AFC9A9F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Der Standardfragebogen (2)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A1342E-80C8-43D2-AD4F-0608A257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7F32CD-4E72-49BC-80B9-B6F5995B4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C021FB-26D7-48A3-B60E-CFEA1223D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10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50A2285-F7A8-402F-AFA9-B58FD597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6677"/>
            <a:ext cx="7963504" cy="506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45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77A8F-6823-4B19-91C3-B1A0F29DC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Der Standardfragebogen (3)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9F7E21-4241-4554-9BF9-4CD86081B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73BFA8-F0CD-451B-BE98-61E68DC5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45D7BEE-4ADD-436C-BEFE-43281194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11</a:t>
            </a:fld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BF473E4-435C-4465-A0AA-D09D5DBEF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61596"/>
            <a:ext cx="7965141" cy="50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60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8533F2-72B9-484C-BE90-BF877052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Auswertung – Grafik 1 für die ganze Behörde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F59D65-6916-4648-B4C6-23ECF86AC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726A40-FC39-463E-89C0-3724368C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24789E-7167-485C-B278-49D32FB9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12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DF0C76D-D88E-4140-911B-720B10A1F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altLang="de-DE" b="0" i="1" cap="none" dirty="0">
                <a:latin typeface="Arial" panose="020B0604020202020204" pitchFamily="34" charset="0"/>
                <a:cs typeface="Arial" panose="020B0604020202020204" pitchFamily="34" charset="0"/>
              </a:rPr>
              <a:t>Grafik 1: Mittelwerte*) für die Fragebereiche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4F2E52E-73A2-45DF-B29F-8939E1E04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51" y="1607140"/>
            <a:ext cx="6323806" cy="4761218"/>
          </a:xfrm>
          <a:prstGeom prst="rect">
            <a:avLst/>
          </a:prstGeom>
        </p:spPr>
      </p:pic>
      <p:sp>
        <p:nvSpPr>
          <p:cNvPr id="10" name="Text Box 5">
            <a:extLst>
              <a:ext uri="{FF2B5EF4-FFF2-40B4-BE49-F238E27FC236}">
                <a16:creationId xmlns:a16="http://schemas.microsoft.com/office/drawing/2014/main" id="{0654E225-CB23-4C6F-B0E5-28BCD059C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7625" y="2333522"/>
            <a:ext cx="2968625" cy="2631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*)Mittelwerte gemäß Berechnungsmodus der Standard-Tabelle</a:t>
            </a: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de-DE" sz="1400" dirty="0"/>
              <a:t>"Noten" können wie folgt interpretiert werden: </a:t>
            </a:r>
          </a:p>
          <a:p>
            <a:pPr lvl="0" eaLnBrk="1" fontAlgn="base" hangingPunct="1">
              <a:spcBef>
                <a:spcPts val="0"/>
              </a:spcBef>
              <a:spcAft>
                <a:spcPct val="0"/>
              </a:spcAft>
              <a:buClrTx/>
              <a:buSzTx/>
              <a:defRPr/>
            </a:pPr>
            <a:r>
              <a:rPr lang="de-DE" sz="1400" dirty="0"/>
              <a:t>5="gut"</a:t>
            </a:r>
          </a:p>
          <a:p>
            <a:pPr lvl="0" eaLnBrk="1" fontAlgn="base" hangingPunct="1">
              <a:spcBef>
                <a:spcPts val="0"/>
              </a:spcBef>
              <a:spcAft>
                <a:spcPct val="0"/>
              </a:spcAft>
              <a:buClrTx/>
              <a:buSzTx/>
              <a:defRPr/>
            </a:pPr>
            <a:r>
              <a:rPr lang="de-DE" sz="1400" dirty="0"/>
              <a:t>4="eher gut"</a:t>
            </a:r>
          </a:p>
          <a:p>
            <a:pPr lvl="0" eaLnBrk="1" fontAlgn="base" hangingPunct="1">
              <a:spcBef>
                <a:spcPts val="0"/>
              </a:spcBef>
              <a:spcAft>
                <a:spcPct val="0"/>
              </a:spcAft>
              <a:buClrTx/>
              <a:buSzTx/>
              <a:defRPr/>
            </a:pPr>
            <a:r>
              <a:rPr lang="de-DE" sz="1400" dirty="0"/>
              <a:t>3="teils/teils„</a:t>
            </a:r>
          </a:p>
          <a:p>
            <a:pPr lvl="0" eaLnBrk="1" fontAlgn="base" hangingPunct="1">
              <a:spcBef>
                <a:spcPts val="0"/>
              </a:spcBef>
              <a:spcAft>
                <a:spcPct val="0"/>
              </a:spcAft>
              <a:buClrTx/>
              <a:buSzTx/>
              <a:defRPr/>
            </a:pPr>
            <a:r>
              <a:rPr lang="de-DE" sz="1400" dirty="0"/>
              <a:t>2="eher schlecht„</a:t>
            </a:r>
          </a:p>
          <a:p>
            <a:pPr lvl="0" eaLnBrk="1" fontAlgn="base" hangingPunct="1">
              <a:spcBef>
                <a:spcPts val="0"/>
              </a:spcBef>
              <a:spcAft>
                <a:spcPct val="0"/>
              </a:spcAft>
              <a:buClrTx/>
              <a:buSzTx/>
              <a:defRPr/>
            </a:pPr>
            <a:r>
              <a:rPr lang="de-DE" sz="1400" dirty="0"/>
              <a:t>1="schlecht"</a:t>
            </a:r>
            <a:endParaRPr kumimoji="0" lang="de-DE" altLang="de-DE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568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D2F573-1BBE-46CD-9E08-6D985C967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Auswertung – Grafik 2 für die ganze Behörde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9EE25F-1705-416B-BBC1-8D71082C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BCDCC0-4633-435E-982D-26F2A5982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9BCD5E-B485-4ED7-98AB-AF9892D03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13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CC33DE1-4F6E-4CCD-A7F4-219E59D4FD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ABE8"/>
              </a:buClr>
              <a:buSzPct val="90000"/>
              <a:defRPr/>
            </a:pPr>
            <a:r>
              <a:rPr lang="de-DE" altLang="de-DE" b="0" i="1" cap="none" dirty="0">
                <a:solidFill>
                  <a:srgbClr val="000000"/>
                </a:solidFill>
                <a:latin typeface="Arial" charset="0"/>
              </a:rPr>
              <a:t>Grafik 2: Mittelwerte*) für die Fragen</a:t>
            </a:r>
          </a:p>
          <a:p>
            <a:pPr marL="457200" lvl="0" indent="-457200" fontAlgn="base">
              <a:spcBef>
                <a:spcPct val="20000"/>
              </a:spcBef>
              <a:spcAft>
                <a:spcPct val="0"/>
              </a:spcAft>
              <a:buClr>
                <a:srgbClr val="00ABE8"/>
              </a:buClr>
              <a:buSzPct val="90000"/>
              <a:defRPr/>
            </a:pPr>
            <a:r>
              <a:rPr lang="de-DE" altLang="de-DE" b="0" i="1" cap="none" dirty="0">
                <a:solidFill>
                  <a:srgbClr val="000000"/>
                </a:solidFill>
                <a:latin typeface="Arial" charset="0"/>
              </a:rPr>
              <a:t>Fragebereich: Mein Arbeitsbereich 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47EDEF51-2DFA-49A5-B2A6-22A316705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884" y="1808861"/>
            <a:ext cx="362487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Diese Auswertung wird für jeden Fragebereich erstellt.</a:t>
            </a: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38659BC-27C2-475D-9937-2962E400DDD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30738" y="1592449"/>
            <a:ext cx="2414145" cy="3556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AB43ACE5-2BD8-4EC8-B835-041828E81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4883" y="3395433"/>
            <a:ext cx="2968625" cy="2631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*)Mittelwerte gemäß Berechnungsmodus der Standard-Tabelle</a:t>
            </a:r>
          </a:p>
          <a:p>
            <a:pPr lvl="0" eaLnBrk="1" fontAlgn="base" hangingPunct="1">
              <a:spcBef>
                <a:spcPct val="50000"/>
              </a:spcBef>
              <a:spcAft>
                <a:spcPct val="0"/>
              </a:spcAft>
              <a:buClrTx/>
              <a:buSzTx/>
              <a:defRPr/>
            </a:pPr>
            <a:r>
              <a:rPr lang="de-DE" sz="1400" dirty="0"/>
              <a:t>"Noten" können wie folgt interpretiert werden: </a:t>
            </a:r>
          </a:p>
          <a:p>
            <a:pPr lvl="0" eaLnBrk="1" fontAlgn="base" hangingPunct="1">
              <a:spcBef>
                <a:spcPts val="0"/>
              </a:spcBef>
              <a:spcAft>
                <a:spcPct val="0"/>
              </a:spcAft>
              <a:buClrTx/>
              <a:buSzTx/>
              <a:defRPr/>
            </a:pPr>
            <a:r>
              <a:rPr lang="de-DE" sz="1400" dirty="0"/>
              <a:t>5="gut"</a:t>
            </a:r>
          </a:p>
          <a:p>
            <a:pPr lvl="0" eaLnBrk="1" fontAlgn="base" hangingPunct="1">
              <a:spcBef>
                <a:spcPts val="0"/>
              </a:spcBef>
              <a:spcAft>
                <a:spcPct val="0"/>
              </a:spcAft>
              <a:buClrTx/>
              <a:buSzTx/>
              <a:defRPr/>
            </a:pPr>
            <a:r>
              <a:rPr lang="de-DE" sz="1400" dirty="0"/>
              <a:t>4="eher gut"</a:t>
            </a:r>
          </a:p>
          <a:p>
            <a:pPr lvl="0" eaLnBrk="1" fontAlgn="base" hangingPunct="1">
              <a:spcBef>
                <a:spcPts val="0"/>
              </a:spcBef>
              <a:spcAft>
                <a:spcPct val="0"/>
              </a:spcAft>
              <a:buClrTx/>
              <a:buSzTx/>
              <a:defRPr/>
            </a:pPr>
            <a:r>
              <a:rPr lang="de-DE" sz="1400" dirty="0"/>
              <a:t>3="teils/teils„</a:t>
            </a:r>
          </a:p>
          <a:p>
            <a:pPr lvl="0" eaLnBrk="1" fontAlgn="base" hangingPunct="1">
              <a:spcBef>
                <a:spcPts val="0"/>
              </a:spcBef>
              <a:spcAft>
                <a:spcPct val="0"/>
              </a:spcAft>
              <a:buClrTx/>
              <a:buSzTx/>
              <a:defRPr/>
            </a:pPr>
            <a:r>
              <a:rPr lang="de-DE" sz="1400" dirty="0"/>
              <a:t>2="eher schlecht„</a:t>
            </a:r>
          </a:p>
          <a:p>
            <a:pPr lvl="0" eaLnBrk="1" fontAlgn="base" hangingPunct="1">
              <a:spcBef>
                <a:spcPts val="0"/>
              </a:spcBef>
              <a:spcAft>
                <a:spcPct val="0"/>
              </a:spcAft>
              <a:buClrTx/>
              <a:buSzTx/>
              <a:defRPr/>
            </a:pPr>
            <a:r>
              <a:rPr lang="de-DE" sz="1400" dirty="0"/>
              <a:t>1="schlecht"</a:t>
            </a:r>
            <a:endParaRPr kumimoji="0" lang="de-DE" altLang="de-DE" sz="1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336D99F-BBEB-4606-A67D-D6770452A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85" y="1936144"/>
            <a:ext cx="5938132" cy="442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379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19D36-5C1B-4AE6-BA48-45C873903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Auswertung – Grafik 3 für die ganze Behörde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0F1A34-B2BB-4007-A086-84EED1E4C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E04E57-79E2-4A76-A03B-5A627D6B6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D60B4D-3510-4553-B2C7-FAC010E94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14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408BBA2-A151-49F0-8EE0-896FECCEE1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286816"/>
            <a:ext cx="11177954" cy="905399"/>
          </a:xfrm>
        </p:spPr>
        <p:txBody>
          <a:bodyPr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Clr>
                <a:srgbClr val="00ABE8"/>
              </a:buClr>
              <a:buSzPct val="90000"/>
              <a:defRPr/>
            </a:pPr>
            <a:r>
              <a:rPr lang="de-DE" altLang="de-DE" b="0" i="1" cap="none" dirty="0">
                <a:solidFill>
                  <a:srgbClr val="000000"/>
                </a:solidFill>
                <a:latin typeface="Arial" charset="0"/>
              </a:rPr>
              <a:t>Grafik 3: Prozentuale Verteilung der Antwortkategorien</a:t>
            </a:r>
          </a:p>
          <a:p>
            <a:pPr marL="457200" indent="-457200" fontAlgn="base">
              <a:spcBef>
                <a:spcPts val="0"/>
              </a:spcBef>
              <a:spcAft>
                <a:spcPct val="0"/>
              </a:spcAft>
              <a:buClr>
                <a:srgbClr val="00ABE8"/>
              </a:buClr>
              <a:buSzPct val="90000"/>
              <a:defRPr/>
            </a:pPr>
            <a:r>
              <a:rPr lang="de-DE" altLang="de-DE" b="0" i="1" cap="none" dirty="0">
                <a:solidFill>
                  <a:srgbClr val="000000"/>
                </a:solidFill>
                <a:latin typeface="Arial" charset="0"/>
              </a:rPr>
              <a:t>Frage: 01. Die mir übertragenen Aufgaben sind eine interessante Herausforderung.</a:t>
            </a:r>
          </a:p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Clr>
                <a:srgbClr val="00ABE8"/>
              </a:buClr>
              <a:buSzPct val="90000"/>
              <a:defRPr/>
            </a:pPr>
            <a:r>
              <a:rPr lang="de-DE" altLang="de-DE" sz="1600" b="0" i="1" cap="none" dirty="0">
                <a:solidFill>
                  <a:srgbClr val="000000"/>
                </a:solidFill>
                <a:latin typeface="Arial" charset="0"/>
              </a:rPr>
              <a:t> Polung: Positiv</a:t>
            </a:r>
          </a:p>
          <a:p>
            <a:endParaRPr lang="de-DE" dirty="0"/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9337BDAA-8E92-4CAF-9D81-858B4938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7538" y="2192763"/>
            <a:ext cx="2989385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000" dirty="0"/>
              <a:t>Eine solche Auswertung wird für </a:t>
            </a:r>
            <a:r>
              <a:rPr lang="de-DE" altLang="de-DE" sz="2000" u="sng" dirty="0"/>
              <a:t>jede einzelne Frage</a:t>
            </a:r>
            <a:r>
              <a:rPr lang="de-DE" altLang="de-DE" sz="2000" dirty="0"/>
              <a:t> des Fragebogens erstellt.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C5406D22-8661-4551-8709-5E0B3A38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41881"/>
            <a:ext cx="5674316" cy="4221212"/>
          </a:xfrm>
          <a:prstGeom prst="rect">
            <a:avLst/>
          </a:prstGeom>
        </p:spPr>
      </p:pic>
      <p:sp>
        <p:nvSpPr>
          <p:cNvPr id="10" name="Arc 10">
            <a:extLst>
              <a:ext uri="{FF2B5EF4-FFF2-40B4-BE49-F238E27FC236}">
                <a16:creationId xmlns:a16="http://schemas.microsoft.com/office/drawing/2014/main" id="{1085F692-3B77-4BE4-9735-0AA76AC1C2C3}"/>
              </a:ext>
            </a:extLst>
          </p:cNvPr>
          <p:cNvSpPr>
            <a:spLocks/>
          </p:cNvSpPr>
          <p:nvPr/>
        </p:nvSpPr>
        <p:spPr bwMode="auto">
          <a:xfrm flipH="1">
            <a:off x="2473219" y="1948148"/>
            <a:ext cx="5674317" cy="1217014"/>
          </a:xfrm>
          <a:custGeom>
            <a:avLst/>
            <a:gdLst>
              <a:gd name="T0" fmla="*/ 0 w 42653"/>
              <a:gd name="T1" fmla="*/ 0 h 29784"/>
              <a:gd name="T2" fmla="*/ 0 w 42653"/>
              <a:gd name="T3" fmla="*/ 0 h 29784"/>
              <a:gd name="T4" fmla="*/ 0 w 42653"/>
              <a:gd name="T5" fmla="*/ 0 h 297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653" h="29784" fill="none" extrusionOk="0">
                <a:moveTo>
                  <a:pt x="41042" y="-1"/>
                </a:moveTo>
                <a:cubicBezTo>
                  <a:pt x="42105" y="2597"/>
                  <a:pt x="42653" y="5377"/>
                  <a:pt x="42653" y="8184"/>
                </a:cubicBezTo>
                <a:cubicBezTo>
                  <a:pt x="42653" y="20113"/>
                  <a:pt x="32982" y="29784"/>
                  <a:pt x="21053" y="29784"/>
                </a:cubicBezTo>
                <a:cubicBezTo>
                  <a:pt x="10983" y="29784"/>
                  <a:pt x="2250" y="22826"/>
                  <a:pt x="-1" y="13012"/>
                </a:cubicBezTo>
              </a:path>
              <a:path w="42653" h="29784" stroke="0" extrusionOk="0">
                <a:moveTo>
                  <a:pt x="41042" y="-1"/>
                </a:moveTo>
                <a:cubicBezTo>
                  <a:pt x="42105" y="2597"/>
                  <a:pt x="42653" y="5377"/>
                  <a:pt x="42653" y="8184"/>
                </a:cubicBezTo>
                <a:cubicBezTo>
                  <a:pt x="42653" y="20113"/>
                  <a:pt x="32982" y="29784"/>
                  <a:pt x="21053" y="29784"/>
                </a:cubicBezTo>
                <a:cubicBezTo>
                  <a:pt x="10983" y="29784"/>
                  <a:pt x="2250" y="22826"/>
                  <a:pt x="-1" y="13012"/>
                </a:cubicBezTo>
                <a:lnTo>
                  <a:pt x="21053" y="8184"/>
                </a:lnTo>
                <a:lnTo>
                  <a:pt x="4104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900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2AFFD2-4695-4CF1-AF7E-2D8EB6F3E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Auswertung – Grafik 4 für die ganze Behörde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16D379-F648-4373-9B1A-50074F441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ADA821-1B3B-4285-A49E-D931FFA80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0D4AE4-B259-4B80-9EDD-015D5A6E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15</a:t>
            </a:fld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FD0AA7B-1127-4675-8BD4-4AE25F0021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1286816"/>
            <a:ext cx="10515600" cy="835062"/>
          </a:xfrm>
        </p:spPr>
        <p:txBody>
          <a:bodyPr/>
          <a:lstStyle/>
          <a:p>
            <a:r>
              <a:rPr lang="de-DE" altLang="de-DE" b="0" i="1" cap="none" dirty="0">
                <a:solidFill>
                  <a:srgbClr val="000000"/>
                </a:solidFill>
                <a:latin typeface="Arial" charset="0"/>
              </a:rPr>
              <a:t>Grafik</a:t>
            </a:r>
            <a:r>
              <a:rPr lang="de-DE" altLang="de-DE" sz="2000" i="1" dirty="0"/>
              <a:t> </a:t>
            </a:r>
            <a:r>
              <a:rPr lang="de-DE" altLang="de-DE" b="0" i="1" cap="none" dirty="0">
                <a:solidFill>
                  <a:srgbClr val="000000"/>
                </a:solidFill>
                <a:latin typeface="Arial" charset="0"/>
              </a:rPr>
              <a:t>4: Häufigkeit der Antwortkategorien</a:t>
            </a:r>
          </a:p>
          <a:p>
            <a:pPr>
              <a:spcBef>
                <a:spcPts val="0"/>
              </a:spcBef>
            </a:pPr>
            <a:r>
              <a:rPr lang="de-DE" altLang="de-DE" b="0" i="1" cap="none" dirty="0">
                <a:solidFill>
                  <a:srgbClr val="000000"/>
                </a:solidFill>
                <a:latin typeface="Arial" charset="0"/>
              </a:rPr>
              <a:t>Frage: 01. Die mir übertragenen Aufgaben sind eine interessante Herausforderung.</a:t>
            </a:r>
          </a:p>
          <a:p>
            <a:pPr algn="ctr">
              <a:spcBef>
                <a:spcPts val="0"/>
              </a:spcBef>
            </a:pPr>
            <a:r>
              <a:rPr lang="de-DE" altLang="de-DE" sz="1600" b="0" i="1" cap="none" dirty="0">
                <a:solidFill>
                  <a:srgbClr val="000000"/>
                </a:solidFill>
                <a:latin typeface="Arial" charset="0"/>
              </a:rPr>
              <a:t>Polung</a:t>
            </a:r>
            <a:r>
              <a:rPr lang="de-DE" altLang="de-DE" b="0" i="1" cap="none" dirty="0">
                <a:solidFill>
                  <a:srgbClr val="000000"/>
                </a:solidFill>
                <a:latin typeface="Arial" charset="0"/>
              </a:rPr>
              <a:t>: </a:t>
            </a:r>
            <a:r>
              <a:rPr lang="de-DE" altLang="de-DE" sz="1600" b="0" i="1" cap="none" dirty="0">
                <a:solidFill>
                  <a:srgbClr val="000000"/>
                </a:solidFill>
                <a:latin typeface="Arial" charset="0"/>
              </a:rPr>
              <a:t>Positiv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B1CDAB47-3671-4768-B90B-F613FAB48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077" y="2076999"/>
            <a:ext cx="3027363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000" dirty="0"/>
              <a:t>Eine solche Auswertung wird für </a:t>
            </a:r>
            <a:r>
              <a:rPr lang="de-DE" altLang="de-DE" sz="2000" u="sng" dirty="0"/>
              <a:t>jede einzelne Frage </a:t>
            </a:r>
            <a:r>
              <a:rPr lang="de-DE" altLang="de-DE" sz="2000" dirty="0"/>
              <a:t>des Fragebogens erstellt.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77B4664-B1A5-425C-B2A2-FE927813C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07" y="2121877"/>
            <a:ext cx="5677262" cy="4223549"/>
          </a:xfrm>
          <a:prstGeom prst="rect">
            <a:avLst/>
          </a:prstGeom>
        </p:spPr>
      </p:pic>
      <p:sp>
        <p:nvSpPr>
          <p:cNvPr id="10" name="Arc 10">
            <a:extLst>
              <a:ext uri="{FF2B5EF4-FFF2-40B4-BE49-F238E27FC236}">
                <a16:creationId xmlns:a16="http://schemas.microsoft.com/office/drawing/2014/main" id="{8B36A7DA-68B8-43F3-B991-CE68028625D4}"/>
              </a:ext>
            </a:extLst>
          </p:cNvPr>
          <p:cNvSpPr>
            <a:spLocks/>
          </p:cNvSpPr>
          <p:nvPr/>
        </p:nvSpPr>
        <p:spPr bwMode="auto">
          <a:xfrm flipH="1">
            <a:off x="2498103" y="1948148"/>
            <a:ext cx="5297974" cy="1093234"/>
          </a:xfrm>
          <a:custGeom>
            <a:avLst/>
            <a:gdLst>
              <a:gd name="T0" fmla="*/ 0 w 42653"/>
              <a:gd name="T1" fmla="*/ 0 h 29784"/>
              <a:gd name="T2" fmla="*/ 0 w 42653"/>
              <a:gd name="T3" fmla="*/ 0 h 29784"/>
              <a:gd name="T4" fmla="*/ 0 w 42653"/>
              <a:gd name="T5" fmla="*/ 0 h 297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653" h="29784" fill="none" extrusionOk="0">
                <a:moveTo>
                  <a:pt x="41042" y="-1"/>
                </a:moveTo>
                <a:cubicBezTo>
                  <a:pt x="42105" y="2597"/>
                  <a:pt x="42653" y="5377"/>
                  <a:pt x="42653" y="8184"/>
                </a:cubicBezTo>
                <a:cubicBezTo>
                  <a:pt x="42653" y="20113"/>
                  <a:pt x="32982" y="29784"/>
                  <a:pt x="21053" y="29784"/>
                </a:cubicBezTo>
                <a:cubicBezTo>
                  <a:pt x="10983" y="29784"/>
                  <a:pt x="2250" y="22826"/>
                  <a:pt x="-1" y="13012"/>
                </a:cubicBezTo>
              </a:path>
              <a:path w="42653" h="29784" stroke="0" extrusionOk="0">
                <a:moveTo>
                  <a:pt x="41042" y="-1"/>
                </a:moveTo>
                <a:cubicBezTo>
                  <a:pt x="42105" y="2597"/>
                  <a:pt x="42653" y="5377"/>
                  <a:pt x="42653" y="8184"/>
                </a:cubicBezTo>
                <a:cubicBezTo>
                  <a:pt x="42653" y="20113"/>
                  <a:pt x="32982" y="29784"/>
                  <a:pt x="21053" y="29784"/>
                </a:cubicBezTo>
                <a:cubicBezTo>
                  <a:pt x="10983" y="29784"/>
                  <a:pt x="2250" y="22826"/>
                  <a:pt x="-1" y="13012"/>
                </a:cubicBezTo>
                <a:lnTo>
                  <a:pt x="21053" y="8184"/>
                </a:lnTo>
                <a:lnTo>
                  <a:pt x="41042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6673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7C3DD2-0C97-4056-A932-37E8F6E3B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95791"/>
            <a:ext cx="11058427" cy="661332"/>
          </a:xfrm>
        </p:spPr>
        <p:txBody>
          <a:bodyPr/>
          <a:lstStyle/>
          <a:p>
            <a:r>
              <a:rPr lang="de-DE" altLang="de-DE" sz="3600" dirty="0"/>
              <a:t>Auswertung</a:t>
            </a:r>
            <a:endParaRPr lang="de-DE" sz="2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018904A-CD32-407E-ABCE-2A02C9F1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CE2715-E854-4CE9-A68F-A16E85AF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FA656E-095F-46F1-B86E-4C9A3D90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16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61B23AA-0ECD-4E4D-88BA-C2A807CF2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727" y="1321586"/>
            <a:ext cx="6091280" cy="511206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8640D94-E733-4A39-A225-929A8464244E}"/>
              </a:ext>
            </a:extLst>
          </p:cNvPr>
          <p:cNvSpPr txBox="1"/>
          <p:nvPr/>
        </p:nvSpPr>
        <p:spPr>
          <a:xfrm>
            <a:off x="7032397" y="2526384"/>
            <a:ext cx="5005632" cy="10275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wrap="square" lIns="0" tIns="45720" rIns="91440" bIns="45720" rtlCol="0" anchor="t">
            <a:normAutofit/>
          </a:bodyPr>
          <a:lstStyle/>
          <a:p>
            <a:r>
              <a:rPr lang="de-DE" altLang="de-DE" sz="2400" dirty="0"/>
              <a:t>(Tabellen – für die ganze Behörde und für die Organisationseinheiten)</a:t>
            </a:r>
            <a:endParaRPr lang="de-DE" sz="2400" dirty="0">
              <a:solidFill>
                <a:srgbClr val="008F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499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F1B02-512F-40DD-8B6D-E2A7F4A1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Auswertung (Tabellen)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50521B-B74C-4E45-B264-435DA880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11A979-11F1-4A66-9DBC-9A0D6BE0F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79B77A-18EC-4C38-B560-625B3B35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17</a:t>
            </a:fld>
            <a:endParaRPr lang="de-DE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FD4EF0A0-E0A7-4DFF-896C-2C0A42B2A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5064"/>
            <a:ext cx="8820579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9546B5AB-65C6-40E6-87D7-4397E4A8B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598" y="1366213"/>
            <a:ext cx="31242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000" dirty="0"/>
              <a:t>Sowohl </a:t>
            </a:r>
            <a:r>
              <a:rPr lang="de-DE" altLang="de-DE" sz="2000" u="sng" dirty="0"/>
              <a:t>absolute</a:t>
            </a:r>
            <a:r>
              <a:rPr lang="de-DE" altLang="de-DE" sz="2000" dirty="0"/>
              <a:t> als auch </a:t>
            </a:r>
            <a:r>
              <a:rPr lang="de-DE" altLang="de-DE" sz="2000" u="sng" dirty="0"/>
              <a:t>relative Häufigkeiten       (= Prozentwerte) </a:t>
            </a:r>
            <a:r>
              <a:rPr lang="de-DE" altLang="de-DE" sz="2000" dirty="0"/>
              <a:t>werden ausgewertet.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9859EAB3-BF5F-40B5-ABC8-ECF547A6BC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1977" y="1243278"/>
            <a:ext cx="35433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000" dirty="0"/>
              <a:t>Dies wird für die gesamte Behörde (=„Zusammen“) und </a:t>
            </a:r>
            <a:r>
              <a:rPr lang="de-DE" altLang="de-DE" sz="2000" u="sng" dirty="0"/>
              <a:t>für jede Organisationseinheit </a:t>
            </a:r>
            <a:r>
              <a:rPr lang="de-DE" altLang="de-DE" sz="2000" dirty="0"/>
              <a:t>ausgewertet.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C61A0814-85D7-472B-9361-403DFF8B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6820" y="2937980"/>
            <a:ext cx="3598863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000" dirty="0"/>
              <a:t>Für jeden Fragenkomplex gibt es eine Auswertung</a:t>
            </a:r>
          </a:p>
        </p:txBody>
      </p:sp>
      <p:sp>
        <p:nvSpPr>
          <p:cNvPr id="13" name="Line 10">
            <a:extLst>
              <a:ext uri="{FF2B5EF4-FFF2-40B4-BE49-F238E27FC236}">
                <a16:creationId xmlns:a16="http://schemas.microsoft.com/office/drawing/2014/main" id="{7C513962-01FE-4C46-9CC0-BCC648053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40798" y="1879654"/>
            <a:ext cx="342901" cy="195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4" name="Line 10">
            <a:extLst>
              <a:ext uri="{FF2B5EF4-FFF2-40B4-BE49-F238E27FC236}">
                <a16:creationId xmlns:a16="http://schemas.microsoft.com/office/drawing/2014/main" id="{B1E1318F-0EC6-448B-BB6C-AB08FE4293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65376" y="1882432"/>
            <a:ext cx="1446601" cy="52711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1A72890A-F0F0-438E-9446-CC9434E489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00758" y="2626011"/>
            <a:ext cx="700088" cy="32253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942EE4EF-2FDB-4334-A09A-3EFED215EE4D}"/>
              </a:ext>
            </a:extLst>
          </p:cNvPr>
          <p:cNvSpPr/>
          <p:nvPr/>
        </p:nvSpPr>
        <p:spPr>
          <a:xfrm>
            <a:off x="4195861" y="2070654"/>
            <a:ext cx="657225" cy="1238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236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F2D26B-5E9A-4FFB-B217-A935F0089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Mitarbeiterbefragung – Online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7EFAF7-A353-41AE-948C-B227C6BB6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8282"/>
            <a:ext cx="10515600" cy="2840131"/>
          </a:xfrm>
        </p:spPr>
        <p:txBody>
          <a:bodyPr/>
          <a:lstStyle/>
          <a:p>
            <a:pPr marL="0" indent="0" algn="ctr">
              <a:buNone/>
            </a:pPr>
            <a:r>
              <a:rPr lang="de-DE" altLang="de-DE" sz="2400" dirty="0"/>
              <a:t>Vielen Dank für Ihre Aufmerksamkeit!</a:t>
            </a:r>
          </a:p>
          <a:p>
            <a:pPr algn="ctr"/>
            <a:endParaRPr lang="de-DE" altLang="de-DE" sz="2400" dirty="0"/>
          </a:p>
          <a:p>
            <a:pPr algn="ctr"/>
            <a:endParaRPr lang="de-DE" altLang="de-DE" sz="2400" dirty="0"/>
          </a:p>
          <a:p>
            <a:pPr marL="0" indent="0" algn="ctr">
              <a:buNone/>
            </a:pPr>
            <a:r>
              <a:rPr lang="de-DE" altLang="de-DE" sz="2400" dirty="0"/>
              <a:t>Haben Sie noch Fragen?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F4117B-824D-43ED-870F-C1576D00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B8A95E-3D5C-43DA-8F76-1071DF0C5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24D0B4-1139-405F-8313-1E643164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8791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D16FDE8D-4E8D-45B5-BF29-E8457A9C2DD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88773" y="3088846"/>
          <a:ext cx="901952" cy="90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CorelDRAW" r:id="rId3" imgW="732932" imgH="732367" progId="CorelDraw.Graphic.23">
                  <p:embed/>
                </p:oleObj>
              </mc:Choice>
              <mc:Fallback>
                <p:oleObj name="CorelDRAW" r:id="rId3" imgW="732932" imgH="732367" progId="CorelDraw.Graphic.23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D16FDE8D-4E8D-45B5-BF29-E8457A9C2D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88773" y="3088846"/>
                        <a:ext cx="901952" cy="90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0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67A88-0719-4785-B0D2-150C0684E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Zielsetzung der Mitarbeiterbefragung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64958C-4318-47A7-88D3-DAECAC79F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531"/>
            <a:ext cx="10515600" cy="4190569"/>
          </a:xfrm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de-DE" altLang="de-DE" sz="2400" b="1" dirty="0"/>
              <a:t>Erhebung des IST-Zustands der Behörde (Stärken und Schwächen)</a:t>
            </a:r>
            <a:r>
              <a:rPr lang="de-DE" altLang="de-DE" sz="2400" dirty="0"/>
              <a:t> </a:t>
            </a:r>
          </a:p>
          <a:p>
            <a:pPr marL="0" indent="0">
              <a:defRPr/>
            </a:pPr>
            <a:endParaRPr lang="de-DE" altLang="de-DE" sz="2400" dirty="0"/>
          </a:p>
          <a:p>
            <a:pPr>
              <a:buClr>
                <a:schemeClr val="tx1"/>
              </a:buClr>
              <a:defRPr/>
            </a:pPr>
            <a:r>
              <a:rPr lang="de-DE" altLang="de-DE" sz="2400" b="1" dirty="0"/>
              <a:t>Distanz</a:t>
            </a:r>
            <a:r>
              <a:rPr lang="de-DE" altLang="de-DE" sz="2400" dirty="0"/>
              <a:t> zwischen „IST“-Zustand und „SOLL“-Zustand (wie z. B. im    Leitbild festgelegt) kann erfasst werden –                                           </a:t>
            </a:r>
          </a:p>
          <a:p>
            <a:pPr marL="0" indent="0">
              <a:buClr>
                <a:schemeClr val="tx1"/>
              </a:buClr>
              <a:buNone/>
              <a:defRPr/>
            </a:pPr>
            <a:r>
              <a:rPr lang="de-DE" altLang="de-DE" sz="2400" dirty="0"/>
              <a:t>   = Ausgangspunkt für </a:t>
            </a:r>
            <a:r>
              <a:rPr lang="de-DE" altLang="de-DE" sz="2400" b="1" dirty="0"/>
              <a:t>Veränderungsmaßnahmen und -prozesse</a:t>
            </a:r>
          </a:p>
          <a:p>
            <a:pPr marL="0" indent="0">
              <a:buClr>
                <a:schemeClr val="tx1"/>
              </a:buClr>
              <a:defRPr/>
            </a:pPr>
            <a:endParaRPr lang="de-DE" altLang="de-DE" sz="2400" dirty="0"/>
          </a:p>
          <a:p>
            <a:pPr>
              <a:buClr>
                <a:schemeClr val="tx1"/>
              </a:buClr>
              <a:defRPr/>
            </a:pPr>
            <a:r>
              <a:rPr lang="de-DE" altLang="de-DE" sz="2400" dirty="0"/>
              <a:t>Durch periodische Wiederholung der Mitarbeiterbefragung kann überprüft werden, ob eingeleitete </a:t>
            </a:r>
            <a:r>
              <a:rPr lang="de-DE" altLang="de-DE" sz="2400" b="1" dirty="0"/>
              <a:t>Maßnahmen/Verbesserungsprozesse</a:t>
            </a:r>
            <a:r>
              <a:rPr lang="de-DE" altLang="de-DE" sz="2400" dirty="0"/>
              <a:t> greifen.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ACF508-CBE7-409E-A586-02A61318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59EB1-3E4D-4E1C-BA31-A4DF0DFD783B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025FDE-485A-4422-85C2-712D3E67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E36D95-41DC-4229-8610-829E6168A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45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FB236A-858A-441F-A8B1-69E6EA0AD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Erfolgsfaktoren einer Mitarbeiterbefragung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1D1BC2-3BA1-4BE9-853B-2A53B925C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393"/>
            <a:ext cx="9512431" cy="4190569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Eine Mitarbeiterbefragung ist dann erfolgreich, wenn</a:t>
            </a:r>
          </a:p>
          <a:p>
            <a:pPr marL="0" indent="0">
              <a:buNone/>
            </a:pPr>
            <a:endParaRPr lang="de-DE" dirty="0"/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Teilnahme an der Befragung freiwillig und anonym ist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Beteiligung möglichst hoch ist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aufgezeigten Probleme und Schwachstellen im Rahmen der Möglichkeiten aufgearbeitet werden.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36007A-ED48-47CC-A613-1A25D9E1D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A059AF-1AD8-4FBE-A042-E36BC7C7E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B851AE-5660-4E0C-BE83-98E91020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2575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EA241F-54D8-4C42-86A0-BDF3CA9DF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Anonymität als Voraussetzung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3861D8-20D4-405B-AFF1-9DAEEE89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1309"/>
            <a:ext cx="10238295" cy="4431272"/>
          </a:xfrm>
        </p:spPr>
        <p:txBody>
          <a:bodyPr/>
          <a:lstStyle/>
          <a:p>
            <a:pPr marL="0" indent="0">
              <a:buNone/>
            </a:pPr>
            <a:r>
              <a:rPr lang="de-DE" altLang="de-DE" dirty="0"/>
              <a:t>Ergebnisse einer Mitarbeiterbefragung sind umso aussagekräftiger, </a:t>
            </a:r>
            <a:r>
              <a:rPr lang="de-DE" altLang="de-DE" b="1" dirty="0"/>
              <a:t>je mehr</a:t>
            </a:r>
            <a:r>
              <a:rPr lang="de-DE" altLang="de-DE" dirty="0"/>
              <a:t> Mitarbeiter/-innen </a:t>
            </a:r>
            <a:r>
              <a:rPr lang="de-DE" altLang="de-DE" b="1" dirty="0"/>
              <a:t>daran teilnehmen</a:t>
            </a:r>
            <a:r>
              <a:rPr lang="de-DE" altLang="de-DE" dirty="0"/>
              <a:t>. </a:t>
            </a:r>
          </a:p>
          <a:p>
            <a:pPr marL="0" indent="0">
              <a:buNone/>
            </a:pPr>
            <a:endParaRPr lang="de-DE" altLang="de-DE" sz="800" dirty="0"/>
          </a:p>
          <a:p>
            <a:pPr marL="0" indent="0">
              <a:buNone/>
            </a:pPr>
            <a:r>
              <a:rPr lang="de-DE" altLang="de-DE" dirty="0"/>
              <a:t>Hierfür muss die Befragung </a:t>
            </a:r>
            <a:r>
              <a:rPr lang="de-DE" altLang="de-DE" b="1" dirty="0"/>
              <a:t>vertraulich</a:t>
            </a:r>
            <a:r>
              <a:rPr lang="de-DE" altLang="de-DE" dirty="0"/>
              <a:t> sein:</a:t>
            </a:r>
          </a:p>
          <a:p>
            <a:pPr marL="0" indent="0">
              <a:buNone/>
            </a:pPr>
            <a:endParaRPr lang="de-DE" altLang="de-DE" dirty="0"/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r>
              <a:rPr lang="de-DE" altLang="de-DE" dirty="0"/>
              <a:t>Die Anonymität der Befragten muss unbedingt gewährleistet sein. </a:t>
            </a:r>
          </a:p>
          <a:p>
            <a:pPr lvl="1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</a:pPr>
            <a:r>
              <a:rPr lang="de-DE" altLang="de-DE" dirty="0"/>
              <a:t>Rückschlüsse auf das Antwortverhalten einzelner Befragter müssen ausgeschlossen sein.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de-DE" altLang="de-DE" sz="2000" dirty="0"/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de-DE" altLang="de-DE" b="1" dirty="0">
                <a:cs typeface="Arial" charset="0"/>
              </a:rPr>
              <a:t>→   Bei der Online-Mitarbeiterbefragung ist die Vertraulichkeit garantiert! </a:t>
            </a:r>
          </a:p>
          <a:p>
            <a:pPr marL="0" indent="0">
              <a:spcBef>
                <a:spcPts val="1200"/>
              </a:spcBef>
              <a:buClr>
                <a:schemeClr val="tx1"/>
              </a:buClr>
              <a:buNone/>
            </a:pPr>
            <a:endParaRPr lang="de-DE" altLang="de-DE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286529-D43B-40BB-A8CA-E3910DB3C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9609-9653-4415-8D3C-74EBE4BB45E6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612061-2FBD-4F1B-9946-5CE6FCA6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2865CE-E9C1-45A7-A4D1-2ABE1FFE6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485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978CE-2445-4535-A118-1B5256CC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Sicherstellung der Vertraulichkeit/Anonymität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9E97802-BA3A-46EB-8B87-B7A07C13F7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009"/>
            <a:ext cx="10515600" cy="4788895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de-DE" altLang="de-DE" dirty="0"/>
              <a:t>Die strenge Vertraulichkeit (Anonymität der Befragten) ist durch folgende Maßnahmen sichergestellt: </a:t>
            </a:r>
          </a:p>
          <a:p>
            <a:pPr marL="0" indent="0">
              <a:lnSpc>
                <a:spcPct val="80000"/>
              </a:lnSpc>
              <a:buNone/>
            </a:pPr>
            <a:endParaRPr lang="de-DE" altLang="de-DE" sz="2000" dirty="0"/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de-DE" altLang="de-DE" sz="2000" dirty="0"/>
              <a:t>Keine persönliche Zuordnung der Zugangsdaten zu Personen möglich: Kennung + Passwort werden im verschlossenen Umschlag zufällig an die Befragten verteilt („zugelost“); LfStat erhält nur Anzahl der Beschäftigten, </a:t>
            </a:r>
            <a:r>
              <a:rPr lang="de-DE" altLang="de-DE" sz="2000" u="sng" dirty="0"/>
              <a:t>keine</a:t>
            </a:r>
            <a:r>
              <a:rPr lang="de-DE" altLang="de-DE" sz="2000" dirty="0"/>
              <a:t> Namensliste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de-DE" altLang="de-DE" sz="2000" dirty="0"/>
              <a:t>Mitarbeiter kann Online-Fragebogen auch von privatem Rechner aus ausfüllen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de-DE" altLang="de-DE" sz="2000" dirty="0"/>
              <a:t>Sichere Internetverbindung (IDEV)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de-DE" altLang="de-DE" sz="2000" dirty="0"/>
              <a:t>Ergebnisse einzelner Fragen werden durch Beachtung von Schwellenwerten anonymisiert (Mittelwerte für eine Organisationseinheit werden erst ab </a:t>
            </a:r>
            <a:r>
              <a:rPr lang="de-DE" altLang="de-DE" sz="2000" dirty="0">
                <a:cs typeface="Arial" charset="0"/>
              </a:rPr>
              <a:t>≥</a:t>
            </a:r>
            <a:r>
              <a:rPr lang="de-DE" altLang="de-DE" sz="2000" dirty="0"/>
              <a:t> 6-11 Antworten ausgegeben; </a:t>
            </a:r>
            <a:r>
              <a:rPr lang="de-DE" altLang="de-DE" sz="2000" dirty="0">
                <a:cs typeface="Arial" charset="0"/>
              </a:rPr>
              <a:t>absolute und relative Häufigkeiten der Antwortmöglichkeiten erst ab ≥ 12 Antworten</a:t>
            </a:r>
            <a:r>
              <a:rPr lang="de-DE" altLang="de-DE" sz="2000" dirty="0"/>
              <a:t>)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de-DE" altLang="de-DE" sz="2000" dirty="0"/>
              <a:t>Rückmeldung der Ergebnisse an die Behörden ohne Personenbezug (Standardtabellen, Grafiken)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1A233D-8528-4E4A-80A2-8AAEA1E5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ED0A71-410C-4C26-AF93-DB0D40F6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C568CE-EF15-4C73-895C-D38010BD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07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0797EC-CB7C-42DF-AEC5-5ED9A3CD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Der Online-Fragebogen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E87369-0A74-4AE4-977A-FEDDC6CD4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715"/>
            <a:ext cx="10515600" cy="4926407"/>
          </a:xfrm>
        </p:spPr>
        <p:txBody>
          <a:bodyPr/>
          <a:lstStyle/>
          <a:p>
            <a:pPr marL="174625" indent="0">
              <a:lnSpc>
                <a:spcPct val="80000"/>
              </a:lnSpc>
              <a:spcBef>
                <a:spcPts val="400"/>
              </a:spcBef>
              <a:buNone/>
            </a:pPr>
            <a:r>
              <a:rPr lang="de-DE" altLang="de-DE" sz="2000" dirty="0"/>
              <a:t>Der </a:t>
            </a:r>
            <a:r>
              <a:rPr lang="de-DE" altLang="de-DE" sz="2000" b="1" u="sng" dirty="0"/>
              <a:t>Standard</a:t>
            </a:r>
            <a:r>
              <a:rPr lang="de-DE" altLang="de-DE" sz="2000" b="1" dirty="0"/>
              <a:t>-Onlinefragebogen</a:t>
            </a:r>
            <a:r>
              <a:rPr lang="de-DE" altLang="de-DE" sz="2000" dirty="0"/>
              <a:t> umfasst einen festen Fragenkatalog zu folgenden Inhaltsbereichen:</a:t>
            </a:r>
          </a:p>
          <a:p>
            <a:pPr marL="174625" indent="0">
              <a:lnSpc>
                <a:spcPct val="80000"/>
              </a:lnSpc>
              <a:buNone/>
            </a:pPr>
            <a:endParaRPr lang="de-DE" altLang="de-DE" sz="800" dirty="0"/>
          </a:p>
          <a:p>
            <a:pPr lvl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de-DE" altLang="de-DE" dirty="0"/>
              <a:t> Mein Arbeitsbereich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de-DE" altLang="de-DE" dirty="0"/>
              <a:t> Kollegenbeziehungen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de-DE" altLang="de-DE" dirty="0"/>
              <a:t> Vorgesetztenverhalten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de-DE" altLang="de-DE" dirty="0"/>
              <a:t> Zusammenarbeit (und Kommunikation) 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de-DE" altLang="de-DE" dirty="0"/>
              <a:t> Behördenklima und Organisation (Betriebsklima)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de-DE" altLang="de-DE" dirty="0"/>
              <a:t> Berufliche Entwicklung und Anerkennung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Arial" charset="0"/>
              <a:buAutoNum type="arabicPeriod"/>
            </a:pPr>
            <a:r>
              <a:rPr lang="de-DE" altLang="de-DE" dirty="0"/>
              <a:t> Zusatzfragen: 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de-DE" altLang="de-DE" sz="2000" dirty="0"/>
              <a:t>zur Erwartung an die Befragung</a:t>
            </a:r>
          </a:p>
          <a:p>
            <a:pPr lvl="2">
              <a:lnSpc>
                <a:spcPct val="80000"/>
              </a:lnSpc>
              <a:buClr>
                <a:schemeClr val="tx1"/>
              </a:buClr>
            </a:pPr>
            <a:r>
              <a:rPr lang="de-DE" altLang="de-DE" sz="2000" dirty="0"/>
              <a:t>zur organisatorischen Zuordnung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</a:pPr>
            <a:endParaRPr lang="de-DE" altLang="de-DE" sz="800" dirty="0"/>
          </a:p>
          <a:p>
            <a:pPr marL="0" indent="0">
              <a:lnSpc>
                <a:spcPct val="80000"/>
              </a:lnSpc>
              <a:buClr>
                <a:schemeClr val="tx1"/>
              </a:buClr>
              <a:buNone/>
            </a:pPr>
            <a:r>
              <a:rPr lang="de-DE" altLang="de-DE" b="1" u="sng" dirty="0"/>
              <a:t>Zusätzlich</a:t>
            </a:r>
            <a:r>
              <a:rPr lang="de-DE" altLang="de-DE" b="1" dirty="0"/>
              <a:t> kann im Online-Verfahren</a:t>
            </a:r>
            <a:r>
              <a:rPr lang="de-DE" altLang="de-DE" dirty="0"/>
              <a:t> jede Behörde den Standard-Online-Fragebogen um </a:t>
            </a:r>
            <a:r>
              <a:rPr lang="de-DE" altLang="de-DE" b="1" u="sng" dirty="0"/>
              <a:t>bis zu</a:t>
            </a:r>
            <a:r>
              <a:rPr lang="de-DE" altLang="de-DE" u="sng" dirty="0"/>
              <a:t> </a:t>
            </a:r>
            <a:r>
              <a:rPr lang="de-DE" altLang="de-DE" b="1" u="sng" dirty="0"/>
              <a:t>30 selbst formulierte Fragen</a:t>
            </a:r>
            <a:r>
              <a:rPr lang="de-DE" altLang="de-DE" dirty="0"/>
              <a:t> ergänzen.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</a:pPr>
            <a:endParaRPr lang="de-DE" altLang="de-DE" dirty="0"/>
          </a:p>
          <a:p>
            <a:pPr lvl="1">
              <a:lnSpc>
                <a:spcPct val="80000"/>
              </a:lnSpc>
              <a:buNone/>
            </a:pPr>
            <a:endParaRPr lang="de-DE" alt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11AB8E-EFF8-4539-BB22-C35FDBF68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D097-24D0-42CA-BDE6-88601B0D58C9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E34A54-21C1-4A6E-B6F4-F58CAECE6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10DE48-5C12-48AA-92A5-AA2D66E25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552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2130F1-8647-4963-9CA6-F8162078C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Organisatorischer Ablauf der Mitarbeiterbefragung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89849E-C67F-47C9-9448-C7F760247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A11160-AAA2-41DE-8511-46A8D5A8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23698F-57E8-4021-BDD1-640D268E1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7</a:t>
            </a:fld>
            <a:endParaRPr lang="de-DE" dirty="0"/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1B06CCDC-3B4B-4205-8C1D-F699412362A6}"/>
              </a:ext>
            </a:extLst>
          </p:cNvPr>
          <p:cNvSpPr txBox="1">
            <a:spLocks noChangeArrowheads="1"/>
          </p:cNvSpPr>
          <p:nvPr/>
        </p:nvSpPr>
        <p:spPr>
          <a:xfrm>
            <a:off x="1087143" y="1377950"/>
            <a:ext cx="1662113" cy="403225"/>
          </a:xfrm>
          <a:prstGeom prst="rect">
            <a:avLst/>
          </a:prstGeom>
          <a:noFill/>
        </p:spPr>
        <p:txBody>
          <a:bodyPr vert="horz" lIns="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de-DE" altLang="de-DE" sz="2000" b="1" dirty="0"/>
              <a:t>Behörde</a:t>
            </a: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5478A31D-757B-4613-AD9D-BB64079C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50" y="1929169"/>
            <a:ext cx="363421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 dirty="0"/>
              <a:t>macht organisatorische Angaben,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 dirty="0"/>
              <a:t>formuliert individuelle Zusatzfragen</a:t>
            </a:r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D893077C-CDEF-4DA0-90ED-9995B7A38A94}"/>
              </a:ext>
            </a:extLst>
          </p:cNvPr>
          <p:cNvGrpSpPr>
            <a:grpSpLocks/>
          </p:cNvGrpSpPr>
          <p:nvPr/>
        </p:nvGrpSpPr>
        <p:grpSpPr bwMode="auto">
          <a:xfrm>
            <a:off x="4675186" y="1868046"/>
            <a:ext cx="2293938" cy="622300"/>
            <a:chOff x="2124" y="1177"/>
            <a:chExt cx="1445" cy="392"/>
          </a:xfrm>
        </p:grpSpPr>
        <p:sp>
          <p:nvSpPr>
            <p:cNvPr id="11" name="AutoShape 13">
              <a:extLst>
                <a:ext uri="{FF2B5EF4-FFF2-40B4-BE49-F238E27FC236}">
                  <a16:creationId xmlns:a16="http://schemas.microsoft.com/office/drawing/2014/main" id="{2AEB678D-000D-4A88-BE34-B1FA4BC22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4" y="1331"/>
              <a:ext cx="1445" cy="238"/>
            </a:xfrm>
            <a:prstGeom prst="rightArrow">
              <a:avLst>
                <a:gd name="adj1" fmla="val 50000"/>
                <a:gd name="adj2" fmla="val 151786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Arial" charset="0"/>
                <a:buChar char="►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30000"/>
                </a:spcAft>
                <a:buClr>
                  <a:schemeClr val="hlink"/>
                </a:buClr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 dirty="0"/>
            </a:p>
          </p:txBody>
        </p:sp>
        <p:sp>
          <p:nvSpPr>
            <p:cNvPr id="12" name="Form">
              <a:extLst>
                <a:ext uri="{FF2B5EF4-FFF2-40B4-BE49-F238E27FC236}">
                  <a16:creationId xmlns:a16="http://schemas.microsoft.com/office/drawing/2014/main" id="{2E7C1C0A-7725-426B-B1FA-E9EE884F48CE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661" y="1177"/>
              <a:ext cx="338" cy="36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4729 w 21600"/>
                <a:gd name="T22" fmla="*/ 1316 h 21600"/>
                <a:gd name="T23" fmla="*/ 19427 w 21600"/>
                <a:gd name="T24" fmla="*/ 16335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12840" y="18507"/>
                  </a:moveTo>
                  <a:lnTo>
                    <a:pt x="16051" y="18507"/>
                  </a:lnTo>
                  <a:lnTo>
                    <a:pt x="16051" y="19260"/>
                  </a:lnTo>
                  <a:lnTo>
                    <a:pt x="12840" y="19260"/>
                  </a:lnTo>
                  <a:lnTo>
                    <a:pt x="12840" y="18507"/>
                  </a:lnTo>
                  <a:close/>
                </a:path>
                <a:path w="21600" h="21600" extrusionOk="0">
                  <a:moveTo>
                    <a:pt x="16731" y="18507"/>
                  </a:moveTo>
                  <a:lnTo>
                    <a:pt x="19941" y="18507"/>
                  </a:lnTo>
                  <a:lnTo>
                    <a:pt x="19941" y="19260"/>
                  </a:lnTo>
                  <a:lnTo>
                    <a:pt x="16731" y="19260"/>
                  </a:lnTo>
                  <a:lnTo>
                    <a:pt x="16731" y="18507"/>
                  </a:lnTo>
                  <a:close/>
                </a:path>
                <a:path w="21600" h="21600" extrusionOk="0">
                  <a:moveTo>
                    <a:pt x="1913" y="1194"/>
                  </a:moveTo>
                  <a:lnTo>
                    <a:pt x="3699" y="1194"/>
                  </a:lnTo>
                  <a:lnTo>
                    <a:pt x="2678" y="1832"/>
                  </a:lnTo>
                  <a:lnTo>
                    <a:pt x="2296" y="1538"/>
                  </a:lnTo>
                  <a:lnTo>
                    <a:pt x="2125" y="1636"/>
                  </a:lnTo>
                  <a:lnTo>
                    <a:pt x="2700" y="2078"/>
                  </a:lnTo>
                  <a:lnTo>
                    <a:pt x="3699" y="1440"/>
                  </a:lnTo>
                  <a:lnTo>
                    <a:pt x="3699" y="2176"/>
                  </a:lnTo>
                  <a:lnTo>
                    <a:pt x="1913" y="2176"/>
                  </a:lnTo>
                  <a:lnTo>
                    <a:pt x="1913" y="1194"/>
                  </a:lnTo>
                  <a:close/>
                </a:path>
                <a:path w="21600" h="21600" extrusionOk="0">
                  <a:moveTo>
                    <a:pt x="1913" y="2765"/>
                  </a:moveTo>
                  <a:lnTo>
                    <a:pt x="3699" y="2765"/>
                  </a:lnTo>
                  <a:lnTo>
                    <a:pt x="2678" y="3403"/>
                  </a:lnTo>
                  <a:lnTo>
                    <a:pt x="2296" y="3109"/>
                  </a:lnTo>
                  <a:lnTo>
                    <a:pt x="2125" y="3207"/>
                  </a:lnTo>
                  <a:lnTo>
                    <a:pt x="2700" y="3649"/>
                  </a:lnTo>
                  <a:lnTo>
                    <a:pt x="3699" y="3010"/>
                  </a:lnTo>
                  <a:lnTo>
                    <a:pt x="3699" y="3747"/>
                  </a:lnTo>
                  <a:lnTo>
                    <a:pt x="1913" y="3747"/>
                  </a:lnTo>
                  <a:lnTo>
                    <a:pt x="1913" y="2765"/>
                  </a:lnTo>
                  <a:close/>
                </a:path>
                <a:path w="21600" h="21600" extrusionOk="0">
                  <a:moveTo>
                    <a:pt x="1913" y="4336"/>
                  </a:moveTo>
                  <a:lnTo>
                    <a:pt x="3699" y="4336"/>
                  </a:lnTo>
                  <a:lnTo>
                    <a:pt x="2678" y="4974"/>
                  </a:lnTo>
                  <a:lnTo>
                    <a:pt x="2296" y="4680"/>
                  </a:lnTo>
                  <a:lnTo>
                    <a:pt x="2125" y="4778"/>
                  </a:lnTo>
                  <a:lnTo>
                    <a:pt x="2700" y="5220"/>
                  </a:lnTo>
                  <a:lnTo>
                    <a:pt x="3699" y="4581"/>
                  </a:lnTo>
                  <a:lnTo>
                    <a:pt x="3699" y="5318"/>
                  </a:lnTo>
                  <a:lnTo>
                    <a:pt x="1913" y="5318"/>
                  </a:lnTo>
                  <a:lnTo>
                    <a:pt x="1913" y="4336"/>
                  </a:lnTo>
                  <a:close/>
                </a:path>
                <a:path w="21600" h="21600" extrusionOk="0">
                  <a:moveTo>
                    <a:pt x="1913" y="5907"/>
                  </a:moveTo>
                  <a:lnTo>
                    <a:pt x="3699" y="5907"/>
                  </a:lnTo>
                  <a:lnTo>
                    <a:pt x="2678" y="6545"/>
                  </a:lnTo>
                  <a:lnTo>
                    <a:pt x="2296" y="6250"/>
                  </a:lnTo>
                  <a:lnTo>
                    <a:pt x="2125" y="6349"/>
                  </a:lnTo>
                  <a:lnTo>
                    <a:pt x="2700" y="6790"/>
                  </a:lnTo>
                  <a:lnTo>
                    <a:pt x="3699" y="6152"/>
                  </a:lnTo>
                  <a:lnTo>
                    <a:pt x="3699" y="6889"/>
                  </a:lnTo>
                  <a:lnTo>
                    <a:pt x="1913" y="6889"/>
                  </a:lnTo>
                  <a:lnTo>
                    <a:pt x="1913" y="5907"/>
                  </a:lnTo>
                  <a:close/>
                </a:path>
                <a:path w="21600" h="21600" extrusionOk="0">
                  <a:moveTo>
                    <a:pt x="1913" y="7478"/>
                  </a:moveTo>
                  <a:lnTo>
                    <a:pt x="3699" y="7478"/>
                  </a:lnTo>
                  <a:lnTo>
                    <a:pt x="2678" y="8116"/>
                  </a:lnTo>
                  <a:lnTo>
                    <a:pt x="2296" y="7821"/>
                  </a:lnTo>
                  <a:lnTo>
                    <a:pt x="2125" y="7919"/>
                  </a:lnTo>
                  <a:lnTo>
                    <a:pt x="2700" y="8361"/>
                  </a:lnTo>
                  <a:lnTo>
                    <a:pt x="3699" y="7723"/>
                  </a:lnTo>
                  <a:lnTo>
                    <a:pt x="3699" y="8460"/>
                  </a:lnTo>
                  <a:lnTo>
                    <a:pt x="1913" y="8460"/>
                  </a:lnTo>
                  <a:lnTo>
                    <a:pt x="1913" y="7478"/>
                  </a:lnTo>
                  <a:close/>
                </a:path>
                <a:path w="21600" h="21600" extrusionOk="0">
                  <a:moveTo>
                    <a:pt x="1913" y="9049"/>
                  </a:moveTo>
                  <a:lnTo>
                    <a:pt x="3699" y="9049"/>
                  </a:lnTo>
                  <a:lnTo>
                    <a:pt x="2678" y="9687"/>
                  </a:lnTo>
                  <a:lnTo>
                    <a:pt x="2296" y="9392"/>
                  </a:lnTo>
                  <a:lnTo>
                    <a:pt x="2125" y="9490"/>
                  </a:lnTo>
                  <a:lnTo>
                    <a:pt x="2700" y="9932"/>
                  </a:lnTo>
                  <a:lnTo>
                    <a:pt x="3699" y="9294"/>
                  </a:lnTo>
                  <a:lnTo>
                    <a:pt x="3699" y="10030"/>
                  </a:lnTo>
                  <a:lnTo>
                    <a:pt x="1913" y="10030"/>
                  </a:lnTo>
                  <a:lnTo>
                    <a:pt x="1913" y="9049"/>
                  </a:lnTo>
                  <a:close/>
                </a:path>
                <a:path w="21600" h="21600" extrusionOk="0">
                  <a:moveTo>
                    <a:pt x="1913" y="10620"/>
                  </a:moveTo>
                  <a:lnTo>
                    <a:pt x="3699" y="10620"/>
                  </a:lnTo>
                  <a:lnTo>
                    <a:pt x="2678" y="11258"/>
                  </a:lnTo>
                  <a:lnTo>
                    <a:pt x="2296" y="10963"/>
                  </a:lnTo>
                  <a:lnTo>
                    <a:pt x="2125" y="11061"/>
                  </a:lnTo>
                  <a:lnTo>
                    <a:pt x="2700" y="11503"/>
                  </a:lnTo>
                  <a:lnTo>
                    <a:pt x="3699" y="10865"/>
                  </a:lnTo>
                  <a:lnTo>
                    <a:pt x="3699" y="11601"/>
                  </a:lnTo>
                  <a:lnTo>
                    <a:pt x="1913" y="11601"/>
                  </a:lnTo>
                  <a:lnTo>
                    <a:pt x="1913" y="10620"/>
                  </a:lnTo>
                  <a:close/>
                </a:path>
                <a:path w="21600" h="21600" extrusionOk="0">
                  <a:moveTo>
                    <a:pt x="1913" y="12190"/>
                  </a:moveTo>
                  <a:lnTo>
                    <a:pt x="3699" y="12190"/>
                  </a:lnTo>
                  <a:lnTo>
                    <a:pt x="2678" y="12829"/>
                  </a:lnTo>
                  <a:lnTo>
                    <a:pt x="2296" y="12534"/>
                  </a:lnTo>
                  <a:lnTo>
                    <a:pt x="2125" y="12632"/>
                  </a:lnTo>
                  <a:lnTo>
                    <a:pt x="2700" y="13074"/>
                  </a:lnTo>
                  <a:lnTo>
                    <a:pt x="3699" y="12436"/>
                  </a:lnTo>
                  <a:lnTo>
                    <a:pt x="3699" y="13172"/>
                  </a:lnTo>
                  <a:lnTo>
                    <a:pt x="1913" y="13172"/>
                  </a:lnTo>
                  <a:lnTo>
                    <a:pt x="1913" y="12190"/>
                  </a:lnTo>
                  <a:close/>
                </a:path>
                <a:path w="21600" h="21600" extrusionOk="0">
                  <a:moveTo>
                    <a:pt x="1913" y="13761"/>
                  </a:moveTo>
                  <a:lnTo>
                    <a:pt x="3699" y="13761"/>
                  </a:lnTo>
                  <a:lnTo>
                    <a:pt x="2678" y="14400"/>
                  </a:lnTo>
                  <a:lnTo>
                    <a:pt x="2296" y="14105"/>
                  </a:lnTo>
                  <a:lnTo>
                    <a:pt x="2125" y="14203"/>
                  </a:lnTo>
                  <a:lnTo>
                    <a:pt x="2700" y="14645"/>
                  </a:lnTo>
                  <a:lnTo>
                    <a:pt x="3699" y="14007"/>
                  </a:lnTo>
                  <a:lnTo>
                    <a:pt x="3699" y="14743"/>
                  </a:lnTo>
                  <a:lnTo>
                    <a:pt x="1913" y="14743"/>
                  </a:lnTo>
                  <a:lnTo>
                    <a:pt x="1913" y="13761"/>
                  </a:lnTo>
                  <a:close/>
                </a:path>
                <a:path w="21600" h="21600" extrusionOk="0">
                  <a:moveTo>
                    <a:pt x="1913" y="15332"/>
                  </a:moveTo>
                  <a:lnTo>
                    <a:pt x="3699" y="15332"/>
                  </a:lnTo>
                  <a:lnTo>
                    <a:pt x="2678" y="15970"/>
                  </a:lnTo>
                  <a:lnTo>
                    <a:pt x="2296" y="15676"/>
                  </a:lnTo>
                  <a:lnTo>
                    <a:pt x="2125" y="15774"/>
                  </a:lnTo>
                  <a:lnTo>
                    <a:pt x="2700" y="16216"/>
                  </a:lnTo>
                  <a:lnTo>
                    <a:pt x="3699" y="15578"/>
                  </a:lnTo>
                  <a:lnTo>
                    <a:pt x="3699" y="16314"/>
                  </a:lnTo>
                  <a:lnTo>
                    <a:pt x="1913" y="16314"/>
                  </a:lnTo>
                  <a:lnTo>
                    <a:pt x="1913" y="15332"/>
                  </a:lnTo>
                  <a:close/>
                </a:path>
              </a:pathLst>
            </a:custGeom>
            <a:solidFill>
              <a:srgbClr val="D8EBB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 dirty="0"/>
            </a:p>
          </p:txBody>
        </p:sp>
      </p:grpSp>
      <p:grpSp>
        <p:nvGrpSpPr>
          <p:cNvPr id="13" name="Group 15">
            <a:extLst>
              <a:ext uri="{FF2B5EF4-FFF2-40B4-BE49-F238E27FC236}">
                <a16:creationId xmlns:a16="http://schemas.microsoft.com/office/drawing/2014/main" id="{279306C5-F008-4BD4-9461-DDFB3D4D6A47}"/>
              </a:ext>
            </a:extLst>
          </p:cNvPr>
          <p:cNvGrpSpPr>
            <a:grpSpLocks/>
          </p:cNvGrpSpPr>
          <p:nvPr/>
        </p:nvGrpSpPr>
        <p:grpSpPr bwMode="auto">
          <a:xfrm>
            <a:off x="4560700" y="3107423"/>
            <a:ext cx="2408423" cy="530225"/>
            <a:chOff x="2137" y="1686"/>
            <a:chExt cx="1299" cy="334"/>
          </a:xfrm>
        </p:grpSpPr>
        <p:sp>
          <p:nvSpPr>
            <p:cNvPr id="14" name="AutoShape 16">
              <a:extLst>
                <a:ext uri="{FF2B5EF4-FFF2-40B4-BE49-F238E27FC236}">
                  <a16:creationId xmlns:a16="http://schemas.microsoft.com/office/drawing/2014/main" id="{01924EC4-4C33-4986-9365-23A126C03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7" y="1746"/>
              <a:ext cx="1299" cy="274"/>
            </a:xfrm>
            <a:prstGeom prst="leftArrow">
              <a:avLst>
                <a:gd name="adj1" fmla="val 50000"/>
                <a:gd name="adj2" fmla="val 118522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Arial" charset="0"/>
                <a:buChar char="►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30000"/>
                </a:spcAft>
                <a:buClr>
                  <a:schemeClr val="hlink"/>
                </a:buClr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de-DE" altLang="de-DE" sz="1800" dirty="0"/>
            </a:p>
          </p:txBody>
        </p:sp>
        <p:sp>
          <p:nvSpPr>
            <p:cNvPr id="15" name="Letter">
              <a:extLst>
                <a:ext uri="{FF2B5EF4-FFF2-40B4-BE49-F238E27FC236}">
                  <a16:creationId xmlns:a16="http://schemas.microsoft.com/office/drawing/2014/main" id="{726EDCFD-BAE8-4912-889C-104D0C6B4B35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566" y="1686"/>
              <a:ext cx="350" cy="1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07 w 21600"/>
                <a:gd name="T25" fmla="*/ 9132 h 21600"/>
                <a:gd name="T26" fmla="*/ 1752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4" y="0"/>
                  </a:moveTo>
                  <a:lnTo>
                    <a:pt x="21600" y="0"/>
                  </a:lnTo>
                  <a:lnTo>
                    <a:pt x="21600" y="21628"/>
                  </a:lnTo>
                  <a:lnTo>
                    <a:pt x="14" y="21628"/>
                  </a:lnTo>
                  <a:lnTo>
                    <a:pt x="14" y="0"/>
                  </a:lnTo>
                  <a:close/>
                </a:path>
                <a:path w="21600" h="21600" extrusionOk="0">
                  <a:moveTo>
                    <a:pt x="18476" y="2035"/>
                  </a:moveTo>
                  <a:lnTo>
                    <a:pt x="20539" y="2035"/>
                  </a:lnTo>
                  <a:lnTo>
                    <a:pt x="20539" y="6559"/>
                  </a:lnTo>
                  <a:lnTo>
                    <a:pt x="18476" y="6559"/>
                  </a:lnTo>
                  <a:lnTo>
                    <a:pt x="18476" y="2035"/>
                  </a:lnTo>
                  <a:close/>
                </a:path>
                <a:path w="21600" h="21600" extrusionOk="0">
                  <a:moveTo>
                    <a:pt x="884" y="2092"/>
                  </a:moveTo>
                  <a:lnTo>
                    <a:pt x="7425" y="2092"/>
                  </a:lnTo>
                  <a:lnTo>
                    <a:pt x="7425" y="2770"/>
                  </a:lnTo>
                  <a:lnTo>
                    <a:pt x="884" y="2770"/>
                  </a:lnTo>
                  <a:lnTo>
                    <a:pt x="884" y="2092"/>
                  </a:lnTo>
                  <a:close/>
                </a:path>
                <a:path w="21600" h="21600" extrusionOk="0">
                  <a:moveTo>
                    <a:pt x="884" y="3109"/>
                  </a:moveTo>
                  <a:lnTo>
                    <a:pt x="7425" y="3109"/>
                  </a:lnTo>
                  <a:lnTo>
                    <a:pt x="7425" y="3788"/>
                  </a:lnTo>
                  <a:lnTo>
                    <a:pt x="884" y="3788"/>
                  </a:lnTo>
                  <a:lnTo>
                    <a:pt x="884" y="3109"/>
                  </a:lnTo>
                  <a:close/>
                </a:path>
                <a:path w="21600" h="21600" extrusionOk="0">
                  <a:moveTo>
                    <a:pt x="884" y="4127"/>
                  </a:moveTo>
                  <a:lnTo>
                    <a:pt x="7425" y="4127"/>
                  </a:lnTo>
                  <a:lnTo>
                    <a:pt x="7425" y="4806"/>
                  </a:lnTo>
                  <a:lnTo>
                    <a:pt x="884" y="4806"/>
                  </a:lnTo>
                  <a:lnTo>
                    <a:pt x="884" y="4127"/>
                  </a:lnTo>
                  <a:close/>
                </a:path>
                <a:path w="21600" h="21600" extrusionOk="0">
                  <a:moveTo>
                    <a:pt x="5127" y="5145"/>
                  </a:moveTo>
                  <a:lnTo>
                    <a:pt x="7425" y="5145"/>
                  </a:lnTo>
                  <a:lnTo>
                    <a:pt x="7425" y="5824"/>
                  </a:lnTo>
                  <a:lnTo>
                    <a:pt x="5127" y="5824"/>
                  </a:lnTo>
                  <a:lnTo>
                    <a:pt x="5127" y="5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6" name="Letter">
              <a:extLst>
                <a:ext uri="{FF2B5EF4-FFF2-40B4-BE49-F238E27FC236}">
                  <a16:creationId xmlns:a16="http://schemas.microsoft.com/office/drawing/2014/main" id="{7120D355-72AF-458F-BAF1-476B92A6FC8D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627" y="1748"/>
              <a:ext cx="350" cy="1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07 w 21600"/>
                <a:gd name="T25" fmla="*/ 9132 h 21600"/>
                <a:gd name="T26" fmla="*/ 1752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4" y="0"/>
                  </a:moveTo>
                  <a:lnTo>
                    <a:pt x="21600" y="0"/>
                  </a:lnTo>
                  <a:lnTo>
                    <a:pt x="21600" y="21628"/>
                  </a:lnTo>
                  <a:lnTo>
                    <a:pt x="14" y="21628"/>
                  </a:lnTo>
                  <a:lnTo>
                    <a:pt x="14" y="0"/>
                  </a:lnTo>
                  <a:close/>
                </a:path>
                <a:path w="21600" h="21600" extrusionOk="0">
                  <a:moveTo>
                    <a:pt x="18476" y="2035"/>
                  </a:moveTo>
                  <a:lnTo>
                    <a:pt x="20539" y="2035"/>
                  </a:lnTo>
                  <a:lnTo>
                    <a:pt x="20539" y="6559"/>
                  </a:lnTo>
                  <a:lnTo>
                    <a:pt x="18476" y="6559"/>
                  </a:lnTo>
                  <a:lnTo>
                    <a:pt x="18476" y="2035"/>
                  </a:lnTo>
                  <a:close/>
                </a:path>
                <a:path w="21600" h="21600" extrusionOk="0">
                  <a:moveTo>
                    <a:pt x="884" y="2092"/>
                  </a:moveTo>
                  <a:lnTo>
                    <a:pt x="7425" y="2092"/>
                  </a:lnTo>
                  <a:lnTo>
                    <a:pt x="7425" y="2770"/>
                  </a:lnTo>
                  <a:lnTo>
                    <a:pt x="884" y="2770"/>
                  </a:lnTo>
                  <a:lnTo>
                    <a:pt x="884" y="2092"/>
                  </a:lnTo>
                  <a:close/>
                </a:path>
                <a:path w="21600" h="21600" extrusionOk="0">
                  <a:moveTo>
                    <a:pt x="884" y="3109"/>
                  </a:moveTo>
                  <a:lnTo>
                    <a:pt x="7425" y="3109"/>
                  </a:lnTo>
                  <a:lnTo>
                    <a:pt x="7425" y="3788"/>
                  </a:lnTo>
                  <a:lnTo>
                    <a:pt x="884" y="3788"/>
                  </a:lnTo>
                  <a:lnTo>
                    <a:pt x="884" y="3109"/>
                  </a:lnTo>
                  <a:close/>
                </a:path>
                <a:path w="21600" h="21600" extrusionOk="0">
                  <a:moveTo>
                    <a:pt x="884" y="4127"/>
                  </a:moveTo>
                  <a:lnTo>
                    <a:pt x="7425" y="4127"/>
                  </a:lnTo>
                  <a:lnTo>
                    <a:pt x="7425" y="4806"/>
                  </a:lnTo>
                  <a:lnTo>
                    <a:pt x="884" y="4806"/>
                  </a:lnTo>
                  <a:lnTo>
                    <a:pt x="884" y="4127"/>
                  </a:lnTo>
                  <a:close/>
                </a:path>
                <a:path w="21600" h="21600" extrusionOk="0">
                  <a:moveTo>
                    <a:pt x="5127" y="5145"/>
                  </a:moveTo>
                  <a:lnTo>
                    <a:pt x="7425" y="5145"/>
                  </a:lnTo>
                  <a:lnTo>
                    <a:pt x="7425" y="5824"/>
                  </a:lnTo>
                  <a:lnTo>
                    <a:pt x="5127" y="5824"/>
                  </a:lnTo>
                  <a:lnTo>
                    <a:pt x="5127" y="5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7" name="Letter">
              <a:extLst>
                <a:ext uri="{FF2B5EF4-FFF2-40B4-BE49-F238E27FC236}">
                  <a16:creationId xmlns:a16="http://schemas.microsoft.com/office/drawing/2014/main" id="{900EB680-BD2E-4648-B3DB-0CA2BFE0FCE1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725" y="1859"/>
              <a:ext cx="350" cy="12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07 w 21600"/>
                <a:gd name="T25" fmla="*/ 9132 h 21600"/>
                <a:gd name="T26" fmla="*/ 17527 w 21600"/>
                <a:gd name="T27" fmla="*/ 1843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4" y="0"/>
                  </a:moveTo>
                  <a:lnTo>
                    <a:pt x="21600" y="0"/>
                  </a:lnTo>
                  <a:lnTo>
                    <a:pt x="21600" y="21628"/>
                  </a:lnTo>
                  <a:lnTo>
                    <a:pt x="14" y="21628"/>
                  </a:lnTo>
                  <a:lnTo>
                    <a:pt x="14" y="0"/>
                  </a:lnTo>
                  <a:close/>
                </a:path>
                <a:path w="21600" h="21600" extrusionOk="0">
                  <a:moveTo>
                    <a:pt x="18476" y="2035"/>
                  </a:moveTo>
                  <a:lnTo>
                    <a:pt x="20539" y="2035"/>
                  </a:lnTo>
                  <a:lnTo>
                    <a:pt x="20539" y="6559"/>
                  </a:lnTo>
                  <a:lnTo>
                    <a:pt x="18476" y="6559"/>
                  </a:lnTo>
                  <a:lnTo>
                    <a:pt x="18476" y="2035"/>
                  </a:lnTo>
                  <a:close/>
                </a:path>
                <a:path w="21600" h="21600" extrusionOk="0">
                  <a:moveTo>
                    <a:pt x="884" y="2092"/>
                  </a:moveTo>
                  <a:lnTo>
                    <a:pt x="7425" y="2092"/>
                  </a:lnTo>
                  <a:lnTo>
                    <a:pt x="7425" y="2770"/>
                  </a:lnTo>
                  <a:lnTo>
                    <a:pt x="884" y="2770"/>
                  </a:lnTo>
                  <a:lnTo>
                    <a:pt x="884" y="2092"/>
                  </a:lnTo>
                  <a:close/>
                </a:path>
                <a:path w="21600" h="21600" extrusionOk="0">
                  <a:moveTo>
                    <a:pt x="884" y="3109"/>
                  </a:moveTo>
                  <a:lnTo>
                    <a:pt x="7425" y="3109"/>
                  </a:lnTo>
                  <a:lnTo>
                    <a:pt x="7425" y="3788"/>
                  </a:lnTo>
                  <a:lnTo>
                    <a:pt x="884" y="3788"/>
                  </a:lnTo>
                  <a:lnTo>
                    <a:pt x="884" y="3109"/>
                  </a:lnTo>
                  <a:close/>
                </a:path>
                <a:path w="21600" h="21600" extrusionOk="0">
                  <a:moveTo>
                    <a:pt x="884" y="4127"/>
                  </a:moveTo>
                  <a:lnTo>
                    <a:pt x="7425" y="4127"/>
                  </a:lnTo>
                  <a:lnTo>
                    <a:pt x="7425" y="4806"/>
                  </a:lnTo>
                  <a:lnTo>
                    <a:pt x="884" y="4806"/>
                  </a:lnTo>
                  <a:lnTo>
                    <a:pt x="884" y="4127"/>
                  </a:lnTo>
                  <a:close/>
                </a:path>
                <a:path w="21600" h="21600" extrusionOk="0">
                  <a:moveTo>
                    <a:pt x="5127" y="5145"/>
                  </a:moveTo>
                  <a:lnTo>
                    <a:pt x="7425" y="5145"/>
                  </a:lnTo>
                  <a:lnTo>
                    <a:pt x="7425" y="5824"/>
                  </a:lnTo>
                  <a:lnTo>
                    <a:pt x="5127" y="5824"/>
                  </a:lnTo>
                  <a:lnTo>
                    <a:pt x="5127" y="51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de-DE" dirty="0"/>
            </a:p>
          </p:txBody>
        </p:sp>
      </p:grpSp>
      <p:sp>
        <p:nvSpPr>
          <p:cNvPr id="18" name="Text Box 22">
            <a:extLst>
              <a:ext uri="{FF2B5EF4-FFF2-40B4-BE49-F238E27FC236}">
                <a16:creationId xmlns:a16="http://schemas.microsoft.com/office/drawing/2014/main" id="{E08FBDF7-FB75-4693-B7C1-D484E6292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3" y="2010843"/>
            <a:ext cx="32744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 dirty="0"/>
              <a:t>erstellt eine Leitdatei für die Ergebniserstellung</a:t>
            </a:r>
          </a:p>
        </p:txBody>
      </p:sp>
      <p:sp>
        <p:nvSpPr>
          <p:cNvPr id="19" name="Text Box 23">
            <a:extLst>
              <a:ext uri="{FF2B5EF4-FFF2-40B4-BE49-F238E27FC236}">
                <a16:creationId xmlns:a16="http://schemas.microsoft.com/office/drawing/2014/main" id="{35A37666-9A91-467B-8AAE-AAAA5CA06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2" y="2761148"/>
            <a:ext cx="400099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 dirty="0"/>
              <a:t>erzeugt und liefert Zugangsdaten für jede/-n Mitarbeiter/-in (</a:t>
            </a:r>
            <a:r>
              <a:rPr lang="de-DE" altLang="de-DE" sz="1600" b="1" u="sng" dirty="0"/>
              <a:t>ohne</a:t>
            </a:r>
            <a:r>
              <a:rPr lang="de-DE" altLang="de-DE" sz="1600" b="1" dirty="0"/>
              <a:t> Zuordnung zu Personen), stellt die Online-Befragungsumgebung zur Verfügung (in IDEV)</a:t>
            </a:r>
            <a:endParaRPr lang="de-DE" altLang="de-DE" sz="1600" dirty="0"/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CEE68944-B4E6-43DF-9EBA-F72A6D908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3" y="5461046"/>
            <a:ext cx="3557723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altLang="de-DE" sz="1600" b="1" dirty="0"/>
              <a:t>erstellt das Befragungsergebnis und liefert es per Daten-CD oder SecureBox an die Behörde</a:t>
            </a:r>
            <a:endParaRPr lang="de-DE" altLang="de-DE" sz="1600" dirty="0"/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B51D13BB-8278-4879-BDA3-7587F5CF8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739" y="3145046"/>
            <a:ext cx="2708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 dirty="0"/>
              <a:t>verteilt die Zugangsdaten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DE" altLang="de-DE" sz="1600" b="1" dirty="0"/>
              <a:t>an die Mitarbeiter/-innen</a:t>
            </a:r>
            <a:endParaRPr lang="de-DE" altLang="de-DE" sz="1600" dirty="0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461BEBFF-5A72-4A05-8D85-DA7F93DF4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447" y="4205532"/>
            <a:ext cx="3502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600" b="1" dirty="0"/>
              <a:t>Mitarbeiter/-innen beantworten die Online-Fragebögen via IDEV/Internet</a:t>
            </a:r>
            <a:endParaRPr lang="de-DE" altLang="de-DE" sz="1600" dirty="0"/>
          </a:p>
        </p:txBody>
      </p:sp>
      <p:sp>
        <p:nvSpPr>
          <p:cNvPr id="23" name="AutoShape 32">
            <a:extLst>
              <a:ext uri="{FF2B5EF4-FFF2-40B4-BE49-F238E27FC236}">
                <a16:creationId xmlns:a16="http://schemas.microsoft.com/office/drawing/2014/main" id="{A1E4357F-D4BB-4255-A6B9-11420B43D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9461" y="4352944"/>
            <a:ext cx="2379663" cy="436563"/>
          </a:xfrm>
          <a:prstGeom prst="rightArrow">
            <a:avLst>
              <a:gd name="adj1" fmla="val 50000"/>
              <a:gd name="adj2" fmla="val 136273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dirty="0"/>
          </a:p>
        </p:txBody>
      </p:sp>
      <p:sp>
        <p:nvSpPr>
          <p:cNvPr id="24" name="computr2">
            <a:extLst>
              <a:ext uri="{FF2B5EF4-FFF2-40B4-BE49-F238E27FC236}">
                <a16:creationId xmlns:a16="http://schemas.microsoft.com/office/drawing/2014/main" id="{FAB6C488-EB4C-42CE-AEB3-4D5719ECE7C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5251355" y="4246591"/>
            <a:ext cx="1027112" cy="68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0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2147483647 w 21600"/>
              <a:gd name="T17" fmla="*/ 2147483647 h 21600"/>
              <a:gd name="T18" fmla="*/ 2147483647 w 21600"/>
              <a:gd name="T19" fmla="*/ 2147483647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6194 w 21600"/>
              <a:gd name="T31" fmla="*/ 1913 h 21600"/>
              <a:gd name="T32" fmla="*/ 15565 w 21600"/>
              <a:gd name="T33" fmla="*/ 9747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21022" y="20295"/>
                </a:moveTo>
                <a:lnTo>
                  <a:pt x="18828" y="18396"/>
                </a:lnTo>
                <a:lnTo>
                  <a:pt x="18828" y="13174"/>
                </a:lnTo>
                <a:lnTo>
                  <a:pt x="15478" y="13174"/>
                </a:lnTo>
                <a:lnTo>
                  <a:pt x="15478" y="11631"/>
                </a:lnTo>
                <a:lnTo>
                  <a:pt x="17326" y="11631"/>
                </a:lnTo>
                <a:lnTo>
                  <a:pt x="17326" y="11156"/>
                </a:lnTo>
                <a:lnTo>
                  <a:pt x="17326" y="0"/>
                </a:lnTo>
                <a:lnTo>
                  <a:pt x="10858" y="0"/>
                </a:lnTo>
                <a:lnTo>
                  <a:pt x="4274" y="0"/>
                </a:lnTo>
                <a:lnTo>
                  <a:pt x="4274" y="11037"/>
                </a:lnTo>
                <a:lnTo>
                  <a:pt x="4274" y="11631"/>
                </a:lnTo>
                <a:lnTo>
                  <a:pt x="6122" y="11631"/>
                </a:lnTo>
                <a:lnTo>
                  <a:pt x="6122" y="13174"/>
                </a:lnTo>
                <a:lnTo>
                  <a:pt x="2772" y="13174"/>
                </a:lnTo>
                <a:lnTo>
                  <a:pt x="2772" y="18514"/>
                </a:lnTo>
                <a:lnTo>
                  <a:pt x="693" y="20295"/>
                </a:lnTo>
                <a:lnTo>
                  <a:pt x="462" y="20413"/>
                </a:lnTo>
                <a:lnTo>
                  <a:pt x="231" y="20651"/>
                </a:lnTo>
                <a:lnTo>
                  <a:pt x="116" y="20888"/>
                </a:lnTo>
                <a:lnTo>
                  <a:pt x="0" y="21125"/>
                </a:lnTo>
                <a:lnTo>
                  <a:pt x="0" y="21244"/>
                </a:lnTo>
                <a:lnTo>
                  <a:pt x="116" y="21363"/>
                </a:lnTo>
                <a:lnTo>
                  <a:pt x="116" y="21481"/>
                </a:lnTo>
                <a:lnTo>
                  <a:pt x="231" y="21481"/>
                </a:lnTo>
                <a:lnTo>
                  <a:pt x="347" y="21600"/>
                </a:lnTo>
                <a:lnTo>
                  <a:pt x="578" y="21600"/>
                </a:lnTo>
                <a:lnTo>
                  <a:pt x="693" y="21600"/>
                </a:lnTo>
                <a:lnTo>
                  <a:pt x="10858" y="21600"/>
                </a:lnTo>
                <a:lnTo>
                  <a:pt x="20907" y="21600"/>
                </a:lnTo>
                <a:lnTo>
                  <a:pt x="21138" y="21600"/>
                </a:lnTo>
                <a:lnTo>
                  <a:pt x="21253" y="21600"/>
                </a:lnTo>
                <a:lnTo>
                  <a:pt x="21369" y="21481"/>
                </a:lnTo>
                <a:lnTo>
                  <a:pt x="21484" y="21481"/>
                </a:lnTo>
                <a:lnTo>
                  <a:pt x="21600" y="21363"/>
                </a:lnTo>
                <a:lnTo>
                  <a:pt x="21600" y="21244"/>
                </a:lnTo>
                <a:lnTo>
                  <a:pt x="21600" y="21125"/>
                </a:lnTo>
                <a:lnTo>
                  <a:pt x="21484" y="20888"/>
                </a:lnTo>
                <a:lnTo>
                  <a:pt x="21369" y="20651"/>
                </a:lnTo>
                <a:lnTo>
                  <a:pt x="21253" y="20413"/>
                </a:lnTo>
                <a:lnTo>
                  <a:pt x="21022" y="20295"/>
                </a:lnTo>
                <a:close/>
              </a:path>
              <a:path w="21600" h="21600" extrusionOk="0">
                <a:moveTo>
                  <a:pt x="18019" y="18514"/>
                </a:moveTo>
                <a:lnTo>
                  <a:pt x="17326" y="17921"/>
                </a:lnTo>
                <a:lnTo>
                  <a:pt x="4389" y="17921"/>
                </a:lnTo>
                <a:lnTo>
                  <a:pt x="3696" y="18514"/>
                </a:lnTo>
                <a:lnTo>
                  <a:pt x="18019" y="18514"/>
                </a:lnTo>
                <a:close/>
              </a:path>
              <a:path w="21600" h="21600" extrusionOk="0">
                <a:moveTo>
                  <a:pt x="19174" y="19701"/>
                </a:moveTo>
                <a:lnTo>
                  <a:pt x="18481" y="19108"/>
                </a:lnTo>
                <a:lnTo>
                  <a:pt x="3119" y="19108"/>
                </a:lnTo>
                <a:lnTo>
                  <a:pt x="2426" y="19701"/>
                </a:lnTo>
                <a:lnTo>
                  <a:pt x="19174" y="19701"/>
                </a:lnTo>
                <a:close/>
              </a:path>
              <a:path w="21600" h="21600" extrusionOk="0">
                <a:moveTo>
                  <a:pt x="20560" y="20769"/>
                </a:moveTo>
                <a:lnTo>
                  <a:pt x="19867" y="20176"/>
                </a:lnTo>
                <a:lnTo>
                  <a:pt x="1848" y="20176"/>
                </a:lnTo>
                <a:lnTo>
                  <a:pt x="1155" y="20769"/>
                </a:lnTo>
                <a:lnTo>
                  <a:pt x="20560" y="20769"/>
                </a:lnTo>
                <a:close/>
              </a:path>
              <a:path w="21600" h="21600" extrusionOk="0">
                <a:moveTo>
                  <a:pt x="18828" y="18396"/>
                </a:moveTo>
                <a:lnTo>
                  <a:pt x="17442" y="17209"/>
                </a:lnTo>
                <a:lnTo>
                  <a:pt x="4158" y="17209"/>
                </a:lnTo>
                <a:lnTo>
                  <a:pt x="2772" y="18514"/>
                </a:lnTo>
                <a:moveTo>
                  <a:pt x="13168" y="14123"/>
                </a:moveTo>
                <a:lnTo>
                  <a:pt x="13168" y="14716"/>
                </a:lnTo>
                <a:lnTo>
                  <a:pt x="17788" y="14716"/>
                </a:lnTo>
                <a:lnTo>
                  <a:pt x="17788" y="14123"/>
                </a:lnTo>
                <a:lnTo>
                  <a:pt x="13168" y="14123"/>
                </a:lnTo>
                <a:close/>
              </a:path>
              <a:path w="21600" h="21600" extrusionOk="0">
                <a:moveTo>
                  <a:pt x="6122" y="1899"/>
                </a:moveTo>
                <a:lnTo>
                  <a:pt x="6122" y="9732"/>
                </a:lnTo>
                <a:lnTo>
                  <a:pt x="15478" y="9732"/>
                </a:lnTo>
                <a:lnTo>
                  <a:pt x="15478" y="1899"/>
                </a:lnTo>
                <a:lnTo>
                  <a:pt x="6122" y="1899"/>
                </a:lnTo>
                <a:moveTo>
                  <a:pt x="6122" y="11631"/>
                </a:moveTo>
                <a:lnTo>
                  <a:pt x="15478" y="11631"/>
                </a:lnTo>
                <a:lnTo>
                  <a:pt x="15478" y="13174"/>
                </a:lnTo>
                <a:lnTo>
                  <a:pt x="6122" y="13174"/>
                </a:lnTo>
                <a:lnTo>
                  <a:pt x="6122" y="11631"/>
                </a:ln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de-DE" dirty="0"/>
          </a:p>
        </p:txBody>
      </p:sp>
      <p:sp>
        <p:nvSpPr>
          <p:cNvPr id="25" name="AutoShape 34">
            <a:extLst>
              <a:ext uri="{FF2B5EF4-FFF2-40B4-BE49-F238E27FC236}">
                <a16:creationId xmlns:a16="http://schemas.microsoft.com/office/drawing/2014/main" id="{D72ABEED-A335-43AB-AC20-45F075818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3385" y="5547096"/>
            <a:ext cx="2341254" cy="511175"/>
          </a:xfrm>
          <a:prstGeom prst="leftArrow">
            <a:avLst>
              <a:gd name="adj1" fmla="val 50000"/>
              <a:gd name="adj2" fmla="val 100854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dirty="0"/>
          </a:p>
        </p:txBody>
      </p:sp>
      <p:sp>
        <p:nvSpPr>
          <p:cNvPr id="26" name="AutoShape 35">
            <a:extLst>
              <a:ext uri="{FF2B5EF4-FFF2-40B4-BE49-F238E27FC236}">
                <a16:creationId xmlns:a16="http://schemas.microsoft.com/office/drawing/2014/main" id="{99541886-206C-45F0-AFB0-23954692F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05" y="5461046"/>
            <a:ext cx="914400" cy="711200"/>
          </a:xfrm>
          <a:prstGeom prst="flowChartMultidocumen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dirty="0"/>
          </a:p>
        </p:txBody>
      </p:sp>
      <p:sp>
        <p:nvSpPr>
          <p:cNvPr id="27" name="Text Box 5">
            <a:extLst>
              <a:ext uri="{FF2B5EF4-FFF2-40B4-BE49-F238E27FC236}">
                <a16:creationId xmlns:a16="http://schemas.microsoft.com/office/drawing/2014/main" id="{8738B88A-7210-464E-9297-16BC4A28C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2716" y="1376206"/>
            <a:ext cx="13938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de-DE" altLang="de-DE" sz="2000" b="1" dirty="0"/>
              <a:t>LfStat</a:t>
            </a:r>
            <a:endParaRPr lang="de-DE" altLang="de-DE" sz="20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DE" altLang="de-DE" sz="1800" dirty="0"/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49FC0ED9-FD04-4A53-998C-62C1F0E774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02" y="5461046"/>
            <a:ext cx="3241748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600" b="1" dirty="0"/>
              <a:t>nutzt das Befragungsergebnis (Präsentation, Analyse)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de-DE" altLang="de-DE" sz="1400" dirty="0"/>
          </a:p>
        </p:txBody>
      </p:sp>
      <p:sp>
        <p:nvSpPr>
          <p:cNvPr id="32" name="Text Box 24">
            <a:extLst>
              <a:ext uri="{FF2B5EF4-FFF2-40B4-BE49-F238E27FC236}">
                <a16:creationId xmlns:a16="http://schemas.microsoft.com/office/drawing/2014/main" id="{D492D8F4-9103-4FA3-A0DB-33FB1ED1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9073" y="4445630"/>
            <a:ext cx="3209926" cy="2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Arial" charset="0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ct val="20000"/>
              </a:spcBef>
              <a:spcAft>
                <a:spcPct val="30000"/>
              </a:spcAft>
              <a:buClr>
                <a:schemeClr val="hlink"/>
              </a:buClr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de-DE" altLang="de-DE" sz="1600" b="1" dirty="0"/>
              <a:t>sammelt die Online-Antworten</a:t>
            </a:r>
          </a:p>
        </p:txBody>
      </p:sp>
    </p:spTree>
    <p:extLst>
      <p:ext uri="{BB962C8B-B14F-4D97-AF65-F5344CB8AC3E}">
        <p14:creationId xmlns:p14="http://schemas.microsoft.com/office/powerpoint/2010/main" val="3318837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09C9B4-861A-46CB-B4C6-AD1C1A946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Angaben durch Behörde zu Beginn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B25E60-723C-4D0B-8B7D-13932676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B36A4E-D8DC-4D67-BA8B-99ACE6B5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A97BB3-9360-4492-B5B9-2884DDBA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8</a:t>
            </a:fld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BF79C5A-54B8-4454-8C7A-B6EF953AC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651" y="1327512"/>
            <a:ext cx="5519736" cy="511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29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8FC21-B022-4AB6-A1B0-C2931CA6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 dirty="0"/>
              <a:t>Der Standardfragebogen (1)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8F7E5B-BD97-430A-BA0A-BB258C0EC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6067D-6BC5-4FAC-ABFE-9E124F4DA9ED}" type="datetime1">
              <a:rPr lang="de-DE" smtClean="0"/>
              <a:t>20.09.2024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DC3A12E-48B2-40CF-A343-151D22D6C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Mitarbeiterbefragung online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D1AD3A-DF40-460D-8C57-FBBA334A7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7BD33-99BE-F14E-A57C-FE467CB2C5C7}" type="slidenum">
              <a:rPr lang="de-DE" smtClean="0"/>
              <a:t>9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F09FC0B-7D5D-468F-96A5-6E86A63FBF83}"/>
              </a:ext>
            </a:extLst>
          </p:cNvPr>
          <p:cNvSpPr txBox="1"/>
          <p:nvPr/>
        </p:nvSpPr>
        <p:spPr>
          <a:xfrm>
            <a:off x="7186315" y="2209913"/>
            <a:ext cx="3535051" cy="816091"/>
          </a:xfrm>
          <a:prstGeom prst="rect">
            <a:avLst/>
          </a:prstGeom>
        </p:spPr>
        <p:txBody>
          <a:bodyPr vert="horz" wrap="square" lIns="0" tIns="45720" rIns="91440" bIns="45720" rtlCol="0" anchor="t">
            <a:normAutofit/>
          </a:bodyPr>
          <a:lstStyle/>
          <a:p>
            <a:r>
              <a:rPr lang="de-DE" dirty="0"/>
              <a:t>Anmeldung mit Zugangsdaten auf </a:t>
            </a:r>
          </a:p>
          <a:p>
            <a:r>
              <a:rPr lang="de-DE" dirty="0">
                <a:hlinkClick r:id="rId2"/>
              </a:rPr>
              <a:t>https://idev.bayern.de</a:t>
            </a:r>
            <a:endParaRPr lang="de-DE" sz="2800" dirty="0">
              <a:solidFill>
                <a:srgbClr val="008FCF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101065A-AB1C-43CC-A3E5-909E950C0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35" y="1293625"/>
            <a:ext cx="5158766" cy="505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61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4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ECF"/>
      </a:accent1>
      <a:accent2>
        <a:srgbClr val="2C5A95"/>
      </a:accent2>
      <a:accent3>
        <a:srgbClr val="A5A5A5"/>
      </a:accent3>
      <a:accent4>
        <a:srgbClr val="143C69"/>
      </a:accent4>
      <a:accent5>
        <a:srgbClr val="414141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t">
        <a:normAutofit/>
      </a:bodyPr>
      <a:lstStyle>
        <a:defPPr algn="l">
          <a:defRPr sz="2800" dirty="0" err="1" smtClean="0">
            <a:solidFill>
              <a:srgbClr val="008FC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fStat_Powerpointvorlage_neu.pptx" id="{330A06F7-35BC-4CC9-835B-998D8A2D066F}" vid="{DDE7ED37-F032-4140-87F3-A379F73C31B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LfStat_Powerpointvorlage</Template>
  <TotalTime>0</TotalTime>
  <Words>793</Words>
  <Application>Microsoft Office PowerPoint</Application>
  <PresentationFormat>Breitbild</PresentationFormat>
  <Paragraphs>160</Paragraphs>
  <Slides>19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</vt:lpstr>
      <vt:lpstr>CorelDRAW</vt:lpstr>
      <vt:lpstr>Mitarbeiterbefragung</vt:lpstr>
      <vt:lpstr>Zielsetzung der Mitarbeiterbefragung</vt:lpstr>
      <vt:lpstr>Erfolgsfaktoren einer Mitarbeiterbefragung</vt:lpstr>
      <vt:lpstr>Anonymität als Voraussetzung</vt:lpstr>
      <vt:lpstr>Sicherstellung der Vertraulichkeit/Anonymität</vt:lpstr>
      <vt:lpstr>Der Online-Fragebogen</vt:lpstr>
      <vt:lpstr>Organisatorischer Ablauf der Mitarbeiterbefragung</vt:lpstr>
      <vt:lpstr>Angaben durch Behörde zu Beginn</vt:lpstr>
      <vt:lpstr>Der Standardfragebogen (1)</vt:lpstr>
      <vt:lpstr>Der Standardfragebogen (2)</vt:lpstr>
      <vt:lpstr>Der Standardfragebogen (3)</vt:lpstr>
      <vt:lpstr>Auswertung – Grafik 1 für die ganze Behörde</vt:lpstr>
      <vt:lpstr>Auswertung – Grafik 2 für die ganze Behörde</vt:lpstr>
      <vt:lpstr>Auswertung – Grafik 3 für die ganze Behörde</vt:lpstr>
      <vt:lpstr>Auswertung – Grafik 4 für die ganze Behörde</vt:lpstr>
      <vt:lpstr>Auswertung</vt:lpstr>
      <vt:lpstr>Auswertung (Tabellen)</vt:lpstr>
      <vt:lpstr>Mitarbeiterbefragung – Online</vt:lpstr>
      <vt:lpstr>PowerPoint-Präsentation</vt:lpstr>
    </vt:vector>
  </TitlesOfParts>
  <Company>StMI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Mitarbeiterbefragungen Online Präsentation</dc:title>
  <dc:creator>Bayerisches Landesamt für Statistik</dc:creator>
  <cp:lastModifiedBy>Bayerisches Landesamt für Statistik</cp:lastModifiedBy>
  <cp:revision>95</cp:revision>
  <dcterms:created xsi:type="dcterms:W3CDTF">2024-09-04T05:33:51Z</dcterms:created>
  <dcterms:modified xsi:type="dcterms:W3CDTF">2024-09-20T07:32:39Z</dcterms:modified>
</cp:coreProperties>
</file>